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8" r:id="rId1"/>
    <p:sldMasterId id="2147483735" r:id="rId2"/>
    <p:sldMasterId id="2147483747" r:id="rId3"/>
    <p:sldMasterId id="2147483759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8" r:id="rId6"/>
    <p:sldId id="263" r:id="rId7"/>
    <p:sldId id="259" r:id="rId8"/>
    <p:sldId id="260" r:id="rId9"/>
    <p:sldId id="261" r:id="rId10"/>
    <p:sldId id="262" r:id="rId11"/>
    <p:sldId id="264" r:id="rId12"/>
    <p:sldId id="273" r:id="rId13"/>
    <p:sldId id="272" r:id="rId14"/>
    <p:sldId id="267" r:id="rId15"/>
    <p:sldId id="268" r:id="rId16"/>
    <p:sldId id="274" r:id="rId17"/>
    <p:sldId id="271" r:id="rId18"/>
    <p:sldId id="278" r:id="rId19"/>
    <p:sldId id="266" r:id="rId20"/>
    <p:sldId id="275" r:id="rId21"/>
    <p:sldId id="269" r:id="rId22"/>
    <p:sldId id="279" r:id="rId23"/>
    <p:sldId id="277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34" autoAdjust="0"/>
    <p:restoredTop sz="94660"/>
  </p:normalViewPr>
  <p:slideViewPr>
    <p:cSldViewPr snapToGrid="0" snapToObjects="1">
      <p:cViewPr varScale="1">
        <p:scale>
          <a:sx n="163" d="100"/>
          <a:sy n="163" d="100"/>
        </p:scale>
        <p:origin x="-472" y="-112"/>
      </p:cViewPr>
      <p:guideLst>
        <p:guide orient="horz" pos="2894"/>
        <p:guide orient="horz" pos="1978"/>
        <p:guide orient="horz" pos="851"/>
        <p:guide orient="horz" pos="1620"/>
        <p:guide pos="319"/>
        <p:guide pos="5580"/>
        <p:guide pos="2880"/>
        <p:guide pos="1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9"/>
    </mc:Choice>
    <mc:Fallback>
      <c:style val="29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Executors</c:v>
                </c:pt>
              </c:strCache>
            </c:strRef>
          </c:tx>
          <c:cat>
            <c:numRef>
              <c:f>Sheet1!$A$2:$A$4</c:f>
              <c:numCache>
                <c:formatCode>0</c:formatCode>
                <c:ptCount val="3"/>
                <c:pt idx="0">
                  <c:v>2013.0</c:v>
                </c:pt>
                <c:pt idx="1">
                  <c:v>2014.0</c:v>
                </c:pt>
                <c:pt idx="2">
                  <c:v>2015.0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100.0</c:v>
                </c:pt>
                <c:pt idx="1">
                  <c:v>3000.0</c:v>
                </c:pt>
                <c:pt idx="2">
                  <c:v>4000.0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Workers</c:v>
                </c:pt>
              </c:strCache>
            </c:strRef>
          </c:tx>
          <c:cat>
            <c:numRef>
              <c:f>Sheet1!$A$2:$A$4</c:f>
              <c:numCache>
                <c:formatCode>0</c:formatCode>
                <c:ptCount val="3"/>
                <c:pt idx="0">
                  <c:v>2013.0</c:v>
                </c:pt>
                <c:pt idx="1">
                  <c:v>2014.0</c:v>
                </c:pt>
                <c:pt idx="2">
                  <c:v>2015.0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40.0</c:v>
                </c:pt>
                <c:pt idx="1">
                  <c:v>400.0</c:v>
                </c:pt>
                <c:pt idx="2">
                  <c:v>1500.0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0439576"/>
        <c:axId val="-2110442632"/>
      </c:areaChart>
      <c:catAx>
        <c:axId val="-2110439576"/>
        <c:scaling>
          <c:orientation val="minMax"/>
        </c:scaling>
        <c:delete val="0"/>
        <c:axPos val="b"/>
        <c:numFmt formatCode="0" sourceLinked="1"/>
        <c:majorTickMark val="none"/>
        <c:minorTickMark val="none"/>
        <c:tickLblPos val="nextTo"/>
        <c:crossAx val="-2110442632"/>
        <c:crosses val="autoZero"/>
        <c:auto val="1"/>
        <c:lblAlgn val="ctr"/>
        <c:lblOffset val="100"/>
        <c:noMultiLvlLbl val="0"/>
      </c:catAx>
      <c:valAx>
        <c:axId val="-211044263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-2110439576"/>
        <c:crosses val="autoZero"/>
        <c:crossBetween val="midCat"/>
      </c:valAx>
      <c:dTable>
        <c:showHorzBorder val="1"/>
        <c:showVertBorder val="1"/>
        <c:showOutline val="1"/>
        <c:showKeys val="1"/>
      </c:dTable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Nodes</c:v>
                </c:pt>
              </c:strCache>
            </c:strRef>
          </c:tx>
          <c:cat>
            <c:numRef>
              <c:f>Sheet1!$A$2:$A$6</c:f>
              <c:numCache>
                <c:formatCode>[$-409]mmm\-yy;@</c:formatCode>
                <c:ptCount val="5"/>
                <c:pt idx="0">
                  <c:v>41061.0</c:v>
                </c:pt>
                <c:pt idx="1">
                  <c:v>41275.0</c:v>
                </c:pt>
                <c:pt idx="2">
                  <c:v>41640.0</c:v>
                </c:pt>
                <c:pt idx="3">
                  <c:v>42005.0</c:v>
                </c:pt>
                <c:pt idx="4">
                  <c:v>42156.0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40.0</c:v>
                </c:pt>
                <c:pt idx="1">
                  <c:v>170.0</c:v>
                </c:pt>
                <c:pt idx="2">
                  <c:v>600.0</c:v>
                </c:pt>
                <c:pt idx="3">
                  <c:v>1100.0</c:v>
                </c:pt>
                <c:pt idx="4">
                  <c:v>2300.0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Largest Cluster</c:v>
                </c:pt>
              </c:strCache>
            </c:strRef>
          </c:tx>
          <c:cat>
            <c:numRef>
              <c:f>Sheet1!$A$2:$A$6</c:f>
              <c:numCache>
                <c:formatCode>[$-409]mmm\-yy;@</c:formatCode>
                <c:ptCount val="5"/>
                <c:pt idx="0">
                  <c:v>41061.0</c:v>
                </c:pt>
                <c:pt idx="1">
                  <c:v>41275.0</c:v>
                </c:pt>
                <c:pt idx="2">
                  <c:v>41640.0</c:v>
                </c:pt>
                <c:pt idx="3">
                  <c:v>42005.0</c:v>
                </c:pt>
                <c:pt idx="4">
                  <c:v>42156.0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20.0</c:v>
                </c:pt>
                <c:pt idx="1">
                  <c:v>60.0</c:v>
                </c:pt>
                <c:pt idx="2">
                  <c:v>120.0</c:v>
                </c:pt>
                <c:pt idx="3">
                  <c:v>250.0</c:v>
                </c:pt>
                <c:pt idx="4">
                  <c:v>300.0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0523320"/>
        <c:axId val="-2110526408"/>
      </c:areaChart>
      <c:dateAx>
        <c:axId val="-2110523320"/>
        <c:scaling>
          <c:orientation val="minMax"/>
        </c:scaling>
        <c:delete val="0"/>
        <c:axPos val="b"/>
        <c:numFmt formatCode="[$-409]mmm\-yy;@" sourceLinked="1"/>
        <c:majorTickMark val="none"/>
        <c:minorTickMark val="none"/>
        <c:tickLblPos val="nextTo"/>
        <c:crossAx val="-2110526408"/>
        <c:crosses val="autoZero"/>
        <c:auto val="1"/>
        <c:lblOffset val="100"/>
        <c:baseTimeUnit val="months"/>
      </c:dateAx>
      <c:valAx>
        <c:axId val="-211052640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-2110523320"/>
        <c:crosses val="autoZero"/>
        <c:crossBetween val="midCat"/>
      </c:valAx>
      <c:dTable>
        <c:showHorzBorder val="1"/>
        <c:showVertBorder val="1"/>
        <c:showOutline val="1"/>
        <c:showKeys val="1"/>
      </c:dTable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Largest Cluster</a:t>
            </a:r>
            <a:r>
              <a:rPr lang="en-US" baseline="0" dirty="0" smtClean="0"/>
              <a:t> Size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Hadoop</c:v>
                </c:pt>
              </c:strCache>
            </c:strRef>
          </c:tx>
          <c:invertIfNegative val="0"/>
          <c:cat>
            <c:numRef>
              <c:f>Sheet1!$A$2</c:f>
              <c:numCache>
                <c:formatCode>[$-409]mmm\-yy;@</c:formatCode>
                <c:ptCount val="1"/>
              </c:numCache>
            </c:numRef>
          </c:cat>
          <c:val>
            <c:numRef>
              <c:f>Sheet1!$B$2</c:f>
              <c:numCache>
                <c:formatCode>0</c:formatCode>
                <c:ptCount val="1"/>
                <c:pt idx="0">
                  <c:v>5400.0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Storm</c:v>
                </c:pt>
              </c:strCache>
            </c:strRef>
          </c:tx>
          <c:invertIfNegative val="0"/>
          <c:cat>
            <c:numRef>
              <c:f>Sheet1!$A$2</c:f>
              <c:numCache>
                <c:formatCode>[$-409]mmm\-yy;@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300.0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0612888"/>
        <c:axId val="-2110615992"/>
      </c:barChart>
      <c:catAx>
        <c:axId val="-2110612888"/>
        <c:scaling>
          <c:orientation val="minMax"/>
        </c:scaling>
        <c:delete val="1"/>
        <c:axPos val="b"/>
        <c:numFmt formatCode="[$-409]mmm\-yy;@" sourceLinked="1"/>
        <c:majorTickMark val="none"/>
        <c:minorTickMark val="none"/>
        <c:tickLblPos val="nextTo"/>
        <c:crossAx val="-2110615992"/>
        <c:crosses val="autoZero"/>
        <c:auto val="1"/>
        <c:lblAlgn val="ctr"/>
        <c:lblOffset val="100"/>
        <c:noMultiLvlLbl val="0"/>
      </c:catAx>
      <c:valAx>
        <c:axId val="-2110615992"/>
        <c:scaling>
          <c:orientation val="minMax"/>
        </c:scaling>
        <c:delete val="1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Nodes</a:t>
                </a:r>
                <a:endParaRPr lang="en-US" dirty="0"/>
              </a:p>
            </c:rich>
          </c:tx>
          <c:layout/>
          <c:overlay val="0"/>
        </c:title>
        <c:numFmt formatCode="0" sourceLinked="1"/>
        <c:majorTickMark val="none"/>
        <c:minorTickMark val="none"/>
        <c:tickLblPos val="nextTo"/>
        <c:crossAx val="-2110612888"/>
        <c:crosses val="autoZero"/>
        <c:crossBetween val="between"/>
      </c:valAx>
      <c:dTable>
        <c:showHorzBorder val="1"/>
        <c:showVertBorder val="1"/>
        <c:showOutline val="1"/>
        <c:showKeys val="1"/>
      </c:dTable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Total Nodes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Hadoop</c:v>
                </c:pt>
              </c:strCache>
            </c:strRef>
          </c:tx>
          <c:invertIfNegative val="0"/>
          <c:cat>
            <c:numRef>
              <c:f>Sheet1!$A$2</c:f>
              <c:numCache>
                <c:formatCode>[$-409]mmm\-yy;@</c:formatCode>
                <c:ptCount val="1"/>
              </c:numCache>
            </c:numRef>
          </c:cat>
          <c:val>
            <c:numRef>
              <c:f>Sheet1!$B$2</c:f>
              <c:numCache>
                <c:formatCode>0</c:formatCode>
                <c:ptCount val="1"/>
                <c:pt idx="0">
                  <c:v>41000.0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Storm</c:v>
                </c:pt>
              </c:strCache>
            </c:strRef>
          </c:tx>
          <c:invertIfNegative val="0"/>
          <c:cat>
            <c:numRef>
              <c:f>Sheet1!$A$2</c:f>
              <c:numCache>
                <c:formatCode>[$-409]mmm\-yy;@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2300.0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0649336"/>
        <c:axId val="-2110652440"/>
      </c:barChart>
      <c:catAx>
        <c:axId val="-2110649336"/>
        <c:scaling>
          <c:orientation val="minMax"/>
        </c:scaling>
        <c:delete val="1"/>
        <c:axPos val="b"/>
        <c:numFmt formatCode="[$-409]mmm\-yy;@" sourceLinked="1"/>
        <c:majorTickMark val="none"/>
        <c:minorTickMark val="none"/>
        <c:tickLblPos val="nextTo"/>
        <c:crossAx val="-2110652440"/>
        <c:crosses val="autoZero"/>
        <c:auto val="1"/>
        <c:lblAlgn val="ctr"/>
        <c:lblOffset val="100"/>
        <c:noMultiLvlLbl val="0"/>
      </c:catAx>
      <c:valAx>
        <c:axId val="-2110652440"/>
        <c:scaling>
          <c:orientation val="minMax"/>
        </c:scaling>
        <c:delete val="1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Nodes</a:t>
                </a:r>
                <a:endParaRPr lang="en-US" dirty="0"/>
              </a:p>
            </c:rich>
          </c:tx>
          <c:layout/>
          <c:overlay val="0"/>
        </c:title>
        <c:numFmt formatCode="0" sourceLinked="1"/>
        <c:majorTickMark val="none"/>
        <c:minorTickMark val="none"/>
        <c:tickLblPos val="nextTo"/>
        <c:crossAx val="-2110649336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Theoretical</a:t>
            </a:r>
            <a:r>
              <a:rPr lang="en-US" baseline="0" dirty="0" smtClean="0"/>
              <a:t> Maximum Cluster Size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Zookeeper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1200.0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PaceMaker Gigabit</c:v>
                </c:pt>
              </c:strCache>
            </c:strRef>
          </c:tx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6250.0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2110758360"/>
        <c:axId val="-2110761352"/>
      </c:barChart>
      <c:catAx>
        <c:axId val="-2110758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110761352"/>
        <c:crosses val="autoZero"/>
        <c:auto val="1"/>
        <c:lblAlgn val="ctr"/>
        <c:lblOffset val="100"/>
        <c:noMultiLvlLbl val="0"/>
      </c:catAx>
      <c:valAx>
        <c:axId val="-2110761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10758360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73392-AF9F-A740-BE2B-E1AAF104AC7F}" type="datetimeFigureOut">
              <a:rPr lang="en-US" smtClean="0"/>
              <a:pPr/>
              <a:t>6/9/15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A4101-B23D-4643-97AC-D394395499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812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F62E1-F9AD-495C-BF06-76E1F5E8F9F5}" type="datetimeFigureOut">
              <a:rPr lang="en-US" smtClean="0"/>
              <a:pPr/>
              <a:t>6/9/15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CDA4E-CF9D-414E-8EE5-7B82BD64F7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138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062A85-621A-4417-B439-46E727A4ACE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6289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06421" y="2957149"/>
            <a:ext cx="8274321" cy="618752"/>
          </a:xfrm>
          <a:prstGeom prst="rect">
            <a:avLst/>
          </a:prstGeom>
        </p:spPr>
        <p:txBody>
          <a:bodyPr wrap="square" lIns="0" tIns="45720" rIns="0" bIns="45720" anchor="ctr">
            <a:noAutofit/>
          </a:bodyPr>
          <a:lstStyle>
            <a:lvl1pPr algn="l">
              <a:defRPr sz="2800" b="0" spc="30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1933" y="3800770"/>
            <a:ext cx="8258530" cy="3397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100" spc="300" dirty="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3" y="1351360"/>
            <a:ext cx="3328194" cy="578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566" y="753668"/>
            <a:ext cx="4093436" cy="38754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2" y="753668"/>
            <a:ext cx="4197168" cy="38754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1A50F9D-0EEA-7446-9BC1-9E5573B58E3D}" type="datetime1">
              <a:rPr lang="en-US" smtClean="0"/>
              <a:t>6/9/15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D7E6-3921-B747-98DB-AE397ECDD577}" type="datetime1">
              <a:rPr lang="en-US" smtClean="0"/>
              <a:t>6/9/15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4A3C6-B092-2D4D-8488-64ECE18FA3CA}" type="datetime1">
              <a:rPr lang="en-US" smtClean="0"/>
              <a:t>6/9/15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5" y="190500"/>
            <a:ext cx="3026138" cy="885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90502"/>
            <a:ext cx="5111750" cy="44615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396875" algn="l"/>
              </a:tabLst>
              <a:defRPr sz="2000" b="0"/>
            </a:lvl1pPr>
            <a:lvl2pPr>
              <a:defRPr sz="1600" b="0"/>
            </a:lvl2pPr>
            <a:lvl3pPr>
              <a:defRPr sz="1400" b="0"/>
            </a:lvl3pPr>
            <a:lvl4pPr>
              <a:defRPr sz="1200" b="0"/>
            </a:lvl4pPr>
            <a:lvl5pPr>
              <a:defRPr sz="11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8573" y="1290921"/>
            <a:ext cx="3026137" cy="33135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BD39-3CC6-BB4A-995C-9EFD256126D6}" type="datetime1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4898" y="3600450"/>
            <a:ext cx="5810188" cy="425054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64898" y="459581"/>
            <a:ext cx="5810188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4898" y="4025504"/>
            <a:ext cx="5810188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BD39-3CC6-BB4A-995C-9EFD256126D6}" type="datetime1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6289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06421" y="2957149"/>
            <a:ext cx="8274321" cy="618752"/>
          </a:xfrm>
          <a:prstGeom prst="rect">
            <a:avLst/>
          </a:prstGeom>
        </p:spPr>
        <p:txBody>
          <a:bodyPr wrap="square" lIns="0" tIns="45720" rIns="0" bIns="45720" anchor="ctr">
            <a:noAutofit/>
          </a:bodyPr>
          <a:lstStyle>
            <a:lvl1pPr algn="l">
              <a:defRPr sz="2800" b="0" spc="30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1933" y="3800770"/>
            <a:ext cx="8258530" cy="3397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100" spc="300" dirty="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3" y="1351360"/>
            <a:ext cx="3328194" cy="578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2 text b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5000" cy="51435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06413" y="1866995"/>
            <a:ext cx="8301990" cy="140951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000" b="0" spc="30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2 text b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5000" cy="51435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06413" y="1866995"/>
            <a:ext cx="8301990" cy="140951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000" b="0" spc="30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70020" y="196101"/>
            <a:ext cx="8204080" cy="342900"/>
          </a:xfrm>
          <a:prstGeom prst="rect">
            <a:avLst/>
          </a:prstGeom>
        </p:spPr>
        <p:txBody>
          <a:bodyPr wrap="square" lIns="0" tIns="45720" rIns="0" bIns="45720" anchor="ctr">
            <a:noAutofit/>
          </a:bodyPr>
          <a:lstStyle>
            <a:lvl1pPr algn="l">
              <a:defRPr sz="3200" spc="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70020" y="596151"/>
            <a:ext cx="8204080" cy="409690"/>
          </a:xfrm>
          <a:prstGeom prst="rect">
            <a:avLst/>
          </a:prstGeom>
        </p:spPr>
        <p:txBody>
          <a:bodyPr wrap="square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2400" b="0" kern="1200" spc="0" dirty="0" smtClean="0">
                <a:solidFill>
                  <a:schemeClr val="tx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69983" y="1005840"/>
            <a:ext cx="8204080" cy="411480"/>
          </a:xfrm>
          <a:prstGeom prst="rect">
            <a:avLst/>
          </a:prstGeom>
        </p:spPr>
        <p:txBody>
          <a:bodyPr wrap="square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Arial" pitchFamily="34" charset="0"/>
              <a:buNone/>
              <a:defRPr lang="en-US" sz="2400" b="0" kern="1200" spc="0" smtClean="0">
                <a:solidFill>
                  <a:schemeClr val="tx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  <a:lvl2pPr marL="0" indent="0" algn="l" defTabSz="914400" rtl="0" eaLnBrk="1" latinLnBrk="0" hangingPunct="1">
              <a:spcBef>
                <a:spcPct val="0"/>
              </a:spcBef>
              <a:buFont typeface="Arial" pitchFamily="34" charset="0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0"/>
              </a:spcBef>
              <a:buFont typeface="Arial" pitchFamily="34" charset="0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3pPr>
            <a:lvl4pPr marL="0" indent="0" algn="l" defTabSz="914400" rtl="0" eaLnBrk="1" latinLnBrk="0" hangingPunct="1">
              <a:spcBef>
                <a:spcPct val="0"/>
              </a:spcBef>
              <a:buFont typeface="Arial" pitchFamily="34" charset="0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4pPr>
            <a:lvl5pPr marL="0" indent="0" algn="l" defTabSz="914400" rtl="0" eaLnBrk="1" latinLnBrk="0" hangingPunct="1">
              <a:spcBef>
                <a:spcPct val="0"/>
              </a:spcBef>
              <a:buFont typeface="Arial" pitchFamily="34" charset="0"/>
              <a:buNone/>
              <a:defRPr lang="en-US" sz="3200" kern="1200" dirty="0" smtClean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5493" y="3984733"/>
            <a:ext cx="5108575" cy="826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998913-6893-894E-9542-E71F7FC4F2AC}" type="datetime1">
              <a:rPr lang="en-US" smtClean="0"/>
              <a:t>6/9/15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478571" y="753667"/>
            <a:ext cx="8284435" cy="38869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998913-6893-894E-9542-E71F7FC4F2AC}" type="datetime1">
              <a:rPr lang="en-US" smtClean="0"/>
              <a:t>6/9/15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516573" y="1361126"/>
            <a:ext cx="8301990" cy="32423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2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5493" y="3984733"/>
            <a:ext cx="5108575" cy="826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020" y="656652"/>
            <a:ext cx="8204080" cy="411480"/>
          </a:xfrm>
          <a:prstGeom prst="rect">
            <a:avLst/>
          </a:prstGeom>
        </p:spPr>
        <p:txBody>
          <a:bodyPr tIns="91440" bIns="9144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3200" b="1" kern="1200" spc="0" dirty="0" smtClean="0">
                <a:solidFill>
                  <a:schemeClr val="tx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566" y="753668"/>
            <a:ext cx="4093436" cy="38754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2" y="753668"/>
            <a:ext cx="4197168" cy="38754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1A50F9D-0EEA-7446-9BC1-9E5573B58E3D}" type="datetime1">
              <a:rPr lang="en-US" smtClean="0"/>
              <a:t>6/9/15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D7E6-3921-B747-98DB-AE397ECDD577}" type="datetime1">
              <a:rPr lang="en-US" smtClean="0"/>
              <a:t>6/9/15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4A3C6-B092-2D4D-8488-64ECE18FA3CA}" type="datetime1">
              <a:rPr lang="en-US" smtClean="0"/>
              <a:t>6/9/15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5" y="190500"/>
            <a:ext cx="3026138" cy="885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90502"/>
            <a:ext cx="5111750" cy="44615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396875" algn="l"/>
              </a:tabLst>
              <a:defRPr sz="2000" b="0"/>
            </a:lvl1pPr>
            <a:lvl2pPr>
              <a:defRPr sz="1600" b="0"/>
            </a:lvl2pPr>
            <a:lvl3pPr>
              <a:defRPr sz="1400" b="0"/>
            </a:lvl3pPr>
            <a:lvl4pPr>
              <a:defRPr sz="1200" b="0"/>
            </a:lvl4pPr>
            <a:lvl5pPr>
              <a:defRPr sz="11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8571" y="1290920"/>
            <a:ext cx="3026137" cy="33135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BD39-3CC6-BB4A-995C-9EFD256126D6}" type="datetime1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4898" y="3600450"/>
            <a:ext cx="5810188" cy="425054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64898" y="459581"/>
            <a:ext cx="5810188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4898" y="4025504"/>
            <a:ext cx="5810188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BD39-3CC6-BB4A-995C-9EFD256126D6}" type="datetime1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6289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06421" y="2957149"/>
            <a:ext cx="8274321" cy="618752"/>
          </a:xfrm>
          <a:prstGeom prst="rect">
            <a:avLst/>
          </a:prstGeom>
        </p:spPr>
        <p:txBody>
          <a:bodyPr wrap="square" lIns="0" tIns="45720" rIns="0" bIns="45720" anchor="ctr">
            <a:noAutofit/>
          </a:bodyPr>
          <a:lstStyle>
            <a:lvl1pPr algn="l">
              <a:defRPr sz="2800" b="0" spc="30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1933" y="3800770"/>
            <a:ext cx="8258530" cy="3397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100" spc="300" dirty="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3" y="1351360"/>
            <a:ext cx="3328194" cy="578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2 text b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5000" cy="51435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06413" y="1866995"/>
            <a:ext cx="8301990" cy="140951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000" b="0" spc="30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2 text b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5000" cy="51435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06413" y="1866995"/>
            <a:ext cx="8301990" cy="140951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000" b="0" spc="30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70020" y="196101"/>
            <a:ext cx="8204080" cy="342900"/>
          </a:xfrm>
          <a:prstGeom prst="rect">
            <a:avLst/>
          </a:prstGeom>
        </p:spPr>
        <p:txBody>
          <a:bodyPr wrap="square" lIns="0" tIns="45720" rIns="0" bIns="45720" anchor="ctr">
            <a:noAutofit/>
          </a:bodyPr>
          <a:lstStyle>
            <a:lvl1pPr algn="l">
              <a:defRPr sz="3200" spc="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70020" y="596151"/>
            <a:ext cx="8204080" cy="409690"/>
          </a:xfrm>
          <a:prstGeom prst="rect">
            <a:avLst/>
          </a:prstGeom>
        </p:spPr>
        <p:txBody>
          <a:bodyPr wrap="square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2400" b="0" kern="1200" spc="0" dirty="0" smtClean="0">
                <a:solidFill>
                  <a:schemeClr val="tx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69983" y="1005840"/>
            <a:ext cx="8204080" cy="411480"/>
          </a:xfrm>
          <a:prstGeom prst="rect">
            <a:avLst/>
          </a:prstGeom>
        </p:spPr>
        <p:txBody>
          <a:bodyPr wrap="square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Arial" pitchFamily="34" charset="0"/>
              <a:buNone/>
              <a:defRPr lang="en-US" sz="2400" b="0" kern="1200" spc="0" smtClean="0">
                <a:solidFill>
                  <a:schemeClr val="tx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  <a:lvl2pPr marL="0" indent="0" algn="l" defTabSz="914400" rtl="0" eaLnBrk="1" latinLnBrk="0" hangingPunct="1">
              <a:spcBef>
                <a:spcPct val="0"/>
              </a:spcBef>
              <a:buFont typeface="Arial" pitchFamily="34" charset="0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0"/>
              </a:spcBef>
              <a:buFont typeface="Arial" pitchFamily="34" charset="0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3pPr>
            <a:lvl4pPr marL="0" indent="0" algn="l" defTabSz="914400" rtl="0" eaLnBrk="1" latinLnBrk="0" hangingPunct="1">
              <a:spcBef>
                <a:spcPct val="0"/>
              </a:spcBef>
              <a:buFont typeface="Arial" pitchFamily="34" charset="0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4pPr>
            <a:lvl5pPr marL="0" indent="0" algn="l" defTabSz="914400" rtl="0" eaLnBrk="1" latinLnBrk="0" hangingPunct="1">
              <a:spcBef>
                <a:spcPct val="0"/>
              </a:spcBef>
              <a:buFont typeface="Arial" pitchFamily="34" charset="0"/>
              <a:buNone/>
              <a:defRPr lang="en-US" sz="3200" kern="1200" dirty="0" smtClean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5489" y="3984733"/>
            <a:ext cx="5108575" cy="826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2 text b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5000" cy="51435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06413" y="1866995"/>
            <a:ext cx="8301990" cy="140951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000" b="0" spc="30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998913-6893-894E-9542-E71F7FC4F2AC}" type="datetime1">
              <a:rPr lang="en-US" smtClean="0"/>
              <a:t>6/9/15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478567" y="753667"/>
            <a:ext cx="8284435" cy="38869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2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5489" y="3984733"/>
            <a:ext cx="5108575" cy="826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020" y="656652"/>
            <a:ext cx="8204080" cy="411480"/>
          </a:xfrm>
          <a:prstGeom prst="rect">
            <a:avLst/>
          </a:prstGeom>
        </p:spPr>
        <p:txBody>
          <a:bodyPr tIns="91440" bIns="9144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3200" b="1" kern="1200" spc="0" dirty="0" smtClean="0">
                <a:solidFill>
                  <a:schemeClr val="tx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566" y="753667"/>
            <a:ext cx="4093436" cy="38754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2" y="753667"/>
            <a:ext cx="4197168" cy="38754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1A50F9D-0EEA-7446-9BC1-9E5573B58E3D}" type="datetime1">
              <a:rPr lang="en-US" smtClean="0"/>
              <a:t>6/9/15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D7E6-3921-B747-98DB-AE397ECDD577}" type="datetime1">
              <a:rPr lang="en-US" smtClean="0"/>
              <a:t>6/9/15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4A3C6-B092-2D4D-8488-64ECE18FA3CA}" type="datetime1">
              <a:rPr lang="en-US" smtClean="0"/>
              <a:t>6/9/15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5" y="190500"/>
            <a:ext cx="3026138" cy="8858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90501"/>
            <a:ext cx="5111750" cy="44615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396875" algn="l"/>
              </a:tabLst>
              <a:defRPr sz="2000" b="0"/>
            </a:lvl1pPr>
            <a:lvl2pPr>
              <a:defRPr sz="1600" b="0"/>
            </a:lvl2pPr>
            <a:lvl3pPr>
              <a:defRPr sz="1400" b="0"/>
            </a:lvl3pPr>
            <a:lvl4pPr>
              <a:defRPr sz="1200" b="0"/>
            </a:lvl4pPr>
            <a:lvl5pPr>
              <a:defRPr sz="11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8567" y="1290918"/>
            <a:ext cx="3026137" cy="33135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BD39-3CC6-BB4A-995C-9EFD256126D6}" type="datetime1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4898" y="3600450"/>
            <a:ext cx="5810188" cy="425054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64898" y="459581"/>
            <a:ext cx="5810188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4898" y="4025504"/>
            <a:ext cx="5810188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BD39-3CC6-BB4A-995C-9EFD256126D6}" type="datetime1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6289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06421" y="2957149"/>
            <a:ext cx="8274321" cy="618752"/>
          </a:xfrm>
          <a:prstGeom prst="rect">
            <a:avLst/>
          </a:prstGeom>
        </p:spPr>
        <p:txBody>
          <a:bodyPr wrap="square" lIns="0" tIns="45720" rIns="0" bIns="45720" anchor="ctr">
            <a:noAutofit/>
          </a:bodyPr>
          <a:lstStyle>
            <a:lvl1pPr algn="l">
              <a:defRPr sz="2800" b="0" spc="30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21933" y="3800770"/>
            <a:ext cx="8258530" cy="3397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100" spc="300" dirty="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33" y="1351360"/>
            <a:ext cx="3328194" cy="578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2 text b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5000" cy="51435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06413" y="1866995"/>
            <a:ext cx="8301990" cy="140951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000" b="0" spc="30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2 text bg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5000" cy="51435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06413" y="1866995"/>
            <a:ext cx="8301990" cy="140951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>
              <a:defRPr sz="3000" b="0" spc="30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6573" y="1362713"/>
            <a:ext cx="4055428" cy="32924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8627" y="1362713"/>
            <a:ext cx="4059936" cy="32934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1A50F9D-0EEA-7446-9BC1-9E5573B58E3D}" type="datetime1">
              <a:rPr lang="en-US" smtClean="0"/>
              <a:t>6/9/15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CD7E6-3921-B747-98DB-AE397ECDD577}" type="datetime1">
              <a:rPr lang="en-US" smtClean="0"/>
              <a:t>6/9/15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4A3C6-B092-2D4D-8488-64ECE18FA3CA}" type="datetime1">
              <a:rPr lang="en-US" smtClean="0"/>
              <a:t>6/9/15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70020" y="196101"/>
            <a:ext cx="8204080" cy="342900"/>
          </a:xfrm>
          <a:prstGeom prst="rect">
            <a:avLst/>
          </a:prstGeom>
        </p:spPr>
        <p:txBody>
          <a:bodyPr wrap="square" lIns="0" tIns="45720" rIns="0" bIns="45720" anchor="ctr">
            <a:noAutofit/>
          </a:bodyPr>
          <a:lstStyle>
            <a:lvl1pPr algn="l">
              <a:defRPr sz="3200" spc="0">
                <a:solidFill>
                  <a:schemeClr val="accent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70020" y="596151"/>
            <a:ext cx="8204080" cy="409690"/>
          </a:xfrm>
          <a:prstGeom prst="rect">
            <a:avLst/>
          </a:prstGeom>
        </p:spPr>
        <p:txBody>
          <a:bodyPr wrap="square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2400" b="0" kern="1200" spc="0" dirty="0" smtClean="0">
                <a:solidFill>
                  <a:schemeClr val="tx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69983" y="1005840"/>
            <a:ext cx="8204080" cy="411480"/>
          </a:xfrm>
          <a:prstGeom prst="rect">
            <a:avLst/>
          </a:prstGeom>
        </p:spPr>
        <p:txBody>
          <a:bodyPr wrap="square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Arial" pitchFamily="34" charset="0"/>
              <a:buNone/>
              <a:defRPr lang="en-US" sz="2400" b="0" kern="1200" spc="0" smtClean="0">
                <a:solidFill>
                  <a:schemeClr val="tx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  <a:lvl2pPr marL="0" indent="0" algn="l" defTabSz="914400" rtl="0" eaLnBrk="1" latinLnBrk="0" hangingPunct="1">
              <a:spcBef>
                <a:spcPct val="0"/>
              </a:spcBef>
              <a:buFont typeface="Arial" pitchFamily="34" charset="0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2pPr>
            <a:lvl3pPr marL="0" indent="0" algn="l" defTabSz="914400" rtl="0" eaLnBrk="1" latinLnBrk="0" hangingPunct="1">
              <a:spcBef>
                <a:spcPct val="0"/>
              </a:spcBef>
              <a:buFont typeface="Arial" pitchFamily="34" charset="0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3pPr>
            <a:lvl4pPr marL="0" indent="0" algn="l" defTabSz="914400" rtl="0" eaLnBrk="1" latinLnBrk="0" hangingPunct="1">
              <a:spcBef>
                <a:spcPct val="0"/>
              </a:spcBef>
              <a:buFont typeface="Arial" pitchFamily="34" charset="0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4pPr>
            <a:lvl5pPr marL="0" indent="0" algn="l" defTabSz="914400" rtl="0" eaLnBrk="1" latinLnBrk="0" hangingPunct="1">
              <a:spcBef>
                <a:spcPct val="0"/>
              </a:spcBef>
              <a:buFont typeface="Arial" pitchFamily="34" charset="0"/>
              <a:buNone/>
              <a:defRPr lang="en-US" sz="3200" kern="1200" dirty="0" smtClean="0">
                <a:solidFill>
                  <a:schemeClr val="tx1"/>
                </a:solidFill>
                <a:latin typeface="+mn-lt"/>
                <a:ea typeface="+mj-ea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5495" y="3984733"/>
            <a:ext cx="5108575" cy="826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998913-6893-894E-9542-E71F7FC4F2AC}" type="datetime1">
              <a:rPr lang="en-US" smtClean="0"/>
              <a:t>6/9/15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478573" y="753667"/>
            <a:ext cx="8284435" cy="38869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32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5495" y="3984733"/>
            <a:ext cx="5108575" cy="826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0020" y="656652"/>
            <a:ext cx="8204080" cy="411480"/>
          </a:xfrm>
          <a:prstGeom prst="rect">
            <a:avLst/>
          </a:prstGeom>
        </p:spPr>
        <p:txBody>
          <a:bodyPr tIns="91440" bIns="91440" rtlCol="0" anchor="ctr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3200" b="1" kern="1200" spc="0" dirty="0" smtClean="0">
                <a:solidFill>
                  <a:schemeClr val="tx1"/>
                </a:solidFill>
                <a:latin typeface="+mj-lt"/>
                <a:ea typeface="Verdana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7346" y="436881"/>
            <a:ext cx="8521065" cy="812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6390647" y="4784564"/>
            <a:ext cx="1229633" cy="2738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rgbClr val="404040"/>
                </a:solidFill>
                <a:latin typeface="+mn-lt"/>
              </a:defRPr>
            </a:lvl1pPr>
          </a:lstStyle>
          <a:p>
            <a:fld id="{06ABBD39-3CC6-BB4A-995C-9EFD256126D6}" type="datetime1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3"/>
          </p:nvPr>
        </p:nvSpPr>
        <p:spPr>
          <a:xfrm>
            <a:off x="431578" y="4784566"/>
            <a:ext cx="5952712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35560" y="4784565"/>
            <a:ext cx="33886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rgbClr val="400090"/>
                </a:solidFill>
                <a:latin typeface="+mn-lt"/>
              </a:defRPr>
            </a:lvl1pPr>
          </a:lstStyle>
          <a:p>
            <a:fld id="{99921478-9A63-450E-8942-C240FE31B1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516574" y="1359701"/>
            <a:ext cx="8301990" cy="32853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 descr="Yahoo logo purpl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34" y="4842524"/>
            <a:ext cx="876737" cy="1523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9pPr>
    </p:titleStyle>
    <p:bodyStyle>
      <a:lvl1pPr marL="233363" indent="-233363" algn="l" rtl="0" eaLnBrk="1" fontAlgn="base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2000" b="0" kern="1200">
          <a:solidFill>
            <a:srgbClr val="333333"/>
          </a:solidFill>
          <a:latin typeface="+mn-lt"/>
          <a:ea typeface="+mn-ea"/>
          <a:cs typeface="+mn-cs"/>
        </a:defRPr>
      </a:lvl1pPr>
      <a:lvl2pPr marL="457200" indent="-223838" algn="l" rtl="0" eaLnBrk="1" fontAlgn="base" hangingPunct="1">
        <a:spcBef>
          <a:spcPts val="0"/>
        </a:spcBef>
        <a:spcAft>
          <a:spcPts val="600"/>
        </a:spcAft>
        <a:buClrTx/>
        <a:buSzPct val="80000"/>
        <a:buFont typeface="Calibri" pitchFamily="34" charset="0"/>
        <a:buChar char="›"/>
        <a:defRPr sz="1600" kern="1200">
          <a:solidFill>
            <a:srgbClr val="333333"/>
          </a:solidFill>
          <a:latin typeface="+mn-lt"/>
          <a:ea typeface="+mn-ea"/>
          <a:cs typeface="+mn-cs"/>
        </a:defRPr>
      </a:lvl2pPr>
      <a:lvl3pPr marL="690563" indent="-233363" algn="l" rtl="0" eaLnBrk="1" fontAlgn="base" hangingPunct="1">
        <a:spcBef>
          <a:spcPts val="0"/>
        </a:spcBef>
        <a:spcAft>
          <a:spcPts val="600"/>
        </a:spcAft>
        <a:buClrTx/>
        <a:buFont typeface="Arial" pitchFamily="34" charset="0"/>
        <a:buChar char="•"/>
        <a:defRPr sz="1400" kern="1200">
          <a:solidFill>
            <a:srgbClr val="333333"/>
          </a:solidFill>
          <a:latin typeface="+mn-lt"/>
          <a:ea typeface="+mn-ea"/>
          <a:cs typeface="+mn-cs"/>
        </a:defRPr>
      </a:lvl3pPr>
      <a:lvl4pPr marL="854075" indent="-163513" algn="l" rtl="0" eaLnBrk="1" fontAlgn="base" hangingPunct="1">
        <a:spcBef>
          <a:spcPts val="0"/>
        </a:spcBef>
        <a:spcAft>
          <a:spcPts val="600"/>
        </a:spcAft>
        <a:buClrTx/>
        <a:buFont typeface="Calibri" pitchFamily="34" charset="0"/>
        <a:buChar char="–"/>
        <a:defRPr sz="1200" kern="1200">
          <a:solidFill>
            <a:srgbClr val="333333"/>
          </a:solidFill>
          <a:latin typeface="+mn-lt"/>
          <a:ea typeface="+mn-ea"/>
          <a:cs typeface="+mn-cs"/>
        </a:defRPr>
      </a:lvl4pPr>
      <a:lvl5pPr marL="1025525" indent="-171450" algn="l" rtl="0" eaLnBrk="1" fontAlgn="base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11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78565" y="0"/>
            <a:ext cx="8208236" cy="57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2880" rIns="91440" bIns="9144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4819933" y="4812506"/>
            <a:ext cx="2242308" cy="2738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6ABBD39-3CC6-BB4A-995C-9EFD256126D6}" type="datetime1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3"/>
          </p:nvPr>
        </p:nvSpPr>
        <p:spPr>
          <a:xfrm>
            <a:off x="478574" y="4812505"/>
            <a:ext cx="3845501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4324075" y="4812507"/>
            <a:ext cx="4958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9921478-9A63-450E-8942-C240FE31B1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478573" y="753667"/>
            <a:ext cx="8208235" cy="3858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Yahoo-online-t-original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621" y="4843143"/>
            <a:ext cx="1289185" cy="20858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9pPr>
    </p:titleStyle>
    <p:bodyStyle>
      <a:lvl1pPr marL="233363" indent="-233363" algn="l" rtl="0" eaLnBrk="1" fontAlgn="base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3838" algn="l" rtl="0" eaLnBrk="1" fontAlgn="base" hangingPunct="1">
        <a:spcBef>
          <a:spcPts val="0"/>
        </a:spcBef>
        <a:spcAft>
          <a:spcPts val="600"/>
        </a:spcAft>
        <a:buClrTx/>
        <a:buSzPct val="80000"/>
        <a:buFont typeface="Calibri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0563" indent="-233363" algn="l" rtl="0" eaLnBrk="1" fontAlgn="base" hangingPunct="1">
        <a:spcBef>
          <a:spcPts val="0"/>
        </a:spcBef>
        <a:spcAft>
          <a:spcPts val="600"/>
        </a:spcAft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3838" algn="l" rtl="0" eaLnBrk="1" fontAlgn="base" hangingPunct="1">
        <a:spcBef>
          <a:spcPts val="0"/>
        </a:spcBef>
        <a:spcAft>
          <a:spcPts val="600"/>
        </a:spcAft>
        <a:buClrTx/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7763" indent="-233363" algn="l" rtl="0" eaLnBrk="1" fontAlgn="base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78565" y="0"/>
            <a:ext cx="8208236" cy="57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2880" rIns="91440" bIns="9144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4819933" y="4812506"/>
            <a:ext cx="2242308" cy="2738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6ABBD39-3CC6-BB4A-995C-9EFD256126D6}" type="datetime1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3"/>
          </p:nvPr>
        </p:nvSpPr>
        <p:spPr>
          <a:xfrm>
            <a:off x="478572" y="4812505"/>
            <a:ext cx="3845501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4324073" y="4812507"/>
            <a:ext cx="4958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9921478-9A63-450E-8942-C240FE31B1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478571" y="753667"/>
            <a:ext cx="8208235" cy="3858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Yahoo-online-t-original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620" y="4843143"/>
            <a:ext cx="1289185" cy="20858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9pPr>
    </p:titleStyle>
    <p:bodyStyle>
      <a:lvl1pPr marL="233363" indent="-233363" algn="l" rtl="0" eaLnBrk="1" fontAlgn="base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3838" algn="l" rtl="0" eaLnBrk="1" fontAlgn="base" hangingPunct="1">
        <a:spcBef>
          <a:spcPts val="0"/>
        </a:spcBef>
        <a:spcAft>
          <a:spcPts val="600"/>
        </a:spcAft>
        <a:buClrTx/>
        <a:buSzPct val="80000"/>
        <a:buFont typeface="Calibri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0563" indent="-233363" algn="l" rtl="0" eaLnBrk="1" fontAlgn="base" hangingPunct="1">
        <a:spcBef>
          <a:spcPts val="0"/>
        </a:spcBef>
        <a:spcAft>
          <a:spcPts val="600"/>
        </a:spcAft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3838" algn="l" rtl="0" eaLnBrk="1" fontAlgn="base" hangingPunct="1">
        <a:spcBef>
          <a:spcPts val="0"/>
        </a:spcBef>
        <a:spcAft>
          <a:spcPts val="600"/>
        </a:spcAft>
        <a:buClrTx/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7763" indent="-233363" algn="l" rtl="0" eaLnBrk="1" fontAlgn="base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78565" y="0"/>
            <a:ext cx="8208236" cy="57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182880" rIns="91440" bIns="9144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4819933" y="4812506"/>
            <a:ext cx="2242308" cy="2738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06ABBD39-3CC6-BB4A-995C-9EFD256126D6}" type="datetime1">
              <a:rPr lang="en-US" smtClean="0"/>
              <a:pPr/>
              <a:t>6/9/15</a:t>
            </a:fld>
            <a:endParaRPr lang="en-US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3"/>
          </p:nvPr>
        </p:nvSpPr>
        <p:spPr>
          <a:xfrm>
            <a:off x="478568" y="4812505"/>
            <a:ext cx="3845501" cy="273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Yahoo Confidential &amp; Proprietary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4324069" y="4812506"/>
            <a:ext cx="4958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fld id="{99921478-9A63-450E-8942-C240FE31B1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>
          <a:xfrm>
            <a:off x="478567" y="753667"/>
            <a:ext cx="8208235" cy="3858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 descr="Yahoo-online-t-original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616" y="4843143"/>
            <a:ext cx="1289185" cy="20858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B009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7030A0"/>
          </a:solidFill>
          <a:latin typeface="Calibri" pitchFamily="34" charset="0"/>
        </a:defRPr>
      </a:lvl9pPr>
    </p:titleStyle>
    <p:bodyStyle>
      <a:lvl1pPr marL="233363" indent="-233363" algn="l" rtl="0" eaLnBrk="1" fontAlgn="base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3838" algn="l" rtl="0" eaLnBrk="1" fontAlgn="base" hangingPunct="1">
        <a:spcBef>
          <a:spcPts val="0"/>
        </a:spcBef>
        <a:spcAft>
          <a:spcPts val="600"/>
        </a:spcAft>
        <a:buClrTx/>
        <a:buSzPct val="80000"/>
        <a:buFont typeface="Calibri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0563" indent="-233363" algn="l" rtl="0" eaLnBrk="1" fontAlgn="base" hangingPunct="1">
        <a:spcBef>
          <a:spcPts val="0"/>
        </a:spcBef>
        <a:spcAft>
          <a:spcPts val="600"/>
        </a:spcAft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3838" algn="l" rtl="0" eaLnBrk="1" fontAlgn="base" hangingPunct="1">
        <a:spcBef>
          <a:spcPts val="0"/>
        </a:spcBef>
        <a:spcAft>
          <a:spcPts val="600"/>
        </a:spcAft>
        <a:buClrTx/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7763" indent="-233363" algn="l" rtl="0" eaLnBrk="1" fontAlgn="base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6.jpg"/><Relationship Id="rId3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hoo/storm-perf-test" TargetMode="External"/><Relationship Id="rId4" Type="http://schemas.openxmlformats.org/officeDocument/2006/relationships/hyperlink" Target="http://yahooeng.tumblr.com/post/64758709722/making-storm-fly-with-netty" TargetMode="External"/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3.jpg"/><Relationship Id="rId3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6.jpg"/><Relationship Id="rId3" Type="http://schemas.openxmlformats.org/officeDocument/2006/relationships/hyperlink" Target="mailto:bobby@apache.or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5.jpg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370" dirty="0" smtClean="0"/>
              <a:t>From </a:t>
            </a:r>
            <a:r>
              <a:rPr lang="en-US" spc="370" dirty="0"/>
              <a:t>Gust </a:t>
            </a:r>
            <a:r>
              <a:rPr lang="en-US" spc="370" dirty="0" smtClean="0"/>
              <a:t>To </a:t>
            </a:r>
            <a:r>
              <a:rPr lang="en-US" spc="370" dirty="0"/>
              <a:t>Tempest: Scaling Storm</a:t>
            </a:r>
            <a:endParaRPr lang="en-US" spc="37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100" dirty="0"/>
              <a:t>PRESENTED BY </a:t>
            </a:r>
            <a:r>
              <a:rPr lang="en-US" sz="1100" b="1" dirty="0" smtClean="0"/>
              <a:t>Bobby Evans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4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Growth at Yahoo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1727110676"/>
              </p:ext>
            </p:extLst>
          </p:nvPr>
        </p:nvGraphicFramePr>
        <p:xfrm>
          <a:off x="505786" y="780914"/>
          <a:ext cx="8302625" cy="4003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962720" y="4842132"/>
            <a:ext cx="2181287" cy="25293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000" dirty="0" smtClean="0"/>
              <a:t>background: http</a:t>
            </a:r>
            <a:r>
              <a:rPr lang="en-US" sz="1000" dirty="0"/>
              <a:t>://</a:t>
            </a:r>
            <a:r>
              <a:rPr lang="en-US" sz="1000" dirty="0" err="1"/>
              <a:t>bit.ly</a:t>
            </a:r>
            <a:r>
              <a:rPr lang="en-US" sz="1000" dirty="0"/>
              <a:t>/1KypnCN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46480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Beginning…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16573" y="1012612"/>
            <a:ext cx="8301990" cy="3595115"/>
          </a:xfrm>
        </p:spPr>
        <p:txBody>
          <a:bodyPr>
            <a:normAutofit fontScale="70000" lnSpcReduction="20000"/>
          </a:bodyPr>
          <a:lstStyle/>
          <a:p>
            <a:pPr>
              <a:buFont typeface="Wingdings" charset="2"/>
              <a:buChar char="§"/>
            </a:pPr>
            <a:r>
              <a:rPr lang="en-US" dirty="0" smtClean="0"/>
              <a:t>Mid 2011: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Storm is released as open </a:t>
            </a:r>
            <a:r>
              <a:rPr lang="en-US" dirty="0"/>
              <a:t>s</a:t>
            </a:r>
            <a:r>
              <a:rPr lang="en-US" dirty="0" smtClean="0"/>
              <a:t>ource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Early 2012: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Yahoo evaluation begins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://github.com/yahoo/storm-perf-</a:t>
            </a:r>
            <a:r>
              <a:rPr lang="en-US" dirty="0" smtClean="0">
                <a:hlinkClick r:id="rId3"/>
              </a:rPr>
              <a:t>test</a:t>
            </a: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Mid 2012: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Purpose built clusters 10+ nodes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Early 2013: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60-node cluster, </a:t>
            </a:r>
            <a:r>
              <a:rPr lang="en-US" dirty="0"/>
              <a:t>l</a:t>
            </a:r>
            <a:r>
              <a:rPr lang="en-US" dirty="0" smtClean="0"/>
              <a:t>argest topology 40 workers, 100 executors </a:t>
            </a:r>
          </a:p>
          <a:p>
            <a:pPr lvl="1">
              <a:buFont typeface="Wingdings" charset="2"/>
              <a:buChar char="§"/>
            </a:pPr>
            <a:r>
              <a:rPr lang="en-US" dirty="0" err="1" smtClean="0"/>
              <a:t>ZooKeeper</a:t>
            </a:r>
            <a:r>
              <a:rPr lang="en-US" dirty="0" smtClean="0"/>
              <a:t> </a:t>
            </a:r>
            <a:r>
              <a:rPr lang="en-US" dirty="0" err="1"/>
              <a:t>c</a:t>
            </a:r>
            <a:r>
              <a:rPr lang="en-US" dirty="0" err="1" smtClean="0"/>
              <a:t>onfig</a:t>
            </a:r>
            <a:r>
              <a:rPr lang="en-US" dirty="0" smtClean="0"/>
              <a:t> -</a:t>
            </a:r>
            <a:r>
              <a:rPr lang="en-US" dirty="0" err="1"/>
              <a:t>Djute.maxbuffer</a:t>
            </a:r>
            <a:r>
              <a:rPr lang="en-US" dirty="0"/>
              <a:t>=</a:t>
            </a:r>
            <a:r>
              <a:rPr lang="en-US" dirty="0" smtClean="0"/>
              <a:t>4194304</a:t>
            </a:r>
          </a:p>
          <a:p>
            <a:pPr>
              <a:buFont typeface="Wingdings" charset="2"/>
              <a:buChar char="§"/>
            </a:pPr>
            <a:r>
              <a:rPr lang="en-US" dirty="0" smtClean="0"/>
              <a:t>May 2013:</a:t>
            </a:r>
          </a:p>
          <a:p>
            <a:pPr lvl="1">
              <a:buFont typeface="Wingdings" charset="2"/>
              <a:buChar char="§"/>
            </a:pPr>
            <a:r>
              <a:rPr lang="en-US" dirty="0" err="1" smtClean="0"/>
              <a:t>Netty</a:t>
            </a:r>
            <a:r>
              <a:rPr lang="en-US" dirty="0" smtClean="0"/>
              <a:t> </a:t>
            </a:r>
            <a:r>
              <a:rPr lang="en-US" dirty="0"/>
              <a:t>m</a:t>
            </a:r>
            <a:r>
              <a:rPr lang="en-US" dirty="0" smtClean="0"/>
              <a:t>essaging </a:t>
            </a:r>
            <a:r>
              <a:rPr lang="en-US" dirty="0"/>
              <a:t>l</a:t>
            </a:r>
            <a:r>
              <a:rPr lang="en-US" dirty="0" smtClean="0"/>
              <a:t>ayer</a:t>
            </a:r>
          </a:p>
          <a:p>
            <a:pPr lvl="1">
              <a:buFont typeface="Wingdings" charset="2"/>
              <a:buChar char="§"/>
            </a:pPr>
            <a:r>
              <a:rPr lang="en-US" dirty="0">
                <a:hlinkClick r:id="rId4"/>
              </a:rPr>
              <a:t>http://yahooeng.tumblr.com/post/64758709722/making-storm-fly-with-</a:t>
            </a:r>
            <a:r>
              <a:rPr lang="en-US" dirty="0" smtClean="0">
                <a:hlinkClick r:id="rId4"/>
              </a:rPr>
              <a:t>netty</a:t>
            </a: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/>
              <a:t>Oct 2013:</a:t>
            </a:r>
          </a:p>
          <a:p>
            <a:pPr lvl="1">
              <a:buFont typeface="Wingdings" charset="2"/>
              <a:buChar char="§"/>
            </a:pPr>
            <a:r>
              <a:rPr lang="en-US" dirty="0" err="1" smtClean="0"/>
              <a:t>ZooKeeper</a:t>
            </a:r>
            <a:r>
              <a:rPr lang="en-US" dirty="0" smtClean="0"/>
              <a:t> heartbeat </a:t>
            </a:r>
            <a:r>
              <a:rPr lang="en-US" dirty="0"/>
              <a:t>t</a:t>
            </a:r>
            <a:r>
              <a:rPr lang="en-US" dirty="0" smtClean="0"/>
              <a:t>imeout </a:t>
            </a:r>
            <a:r>
              <a:rPr lang="en-US" dirty="0"/>
              <a:t>c</a:t>
            </a:r>
            <a:r>
              <a:rPr lang="en-US" dirty="0" smtClean="0"/>
              <a:t>hecks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92439" y="4827332"/>
            <a:ext cx="3874652" cy="2475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000" dirty="0"/>
              <a:t>background: 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gedas</a:t>
            </a:r>
            <a:r>
              <a:rPr lang="en-US" sz="1000" dirty="0"/>
              <a:t>/3618792161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60552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16573" y="1004029"/>
            <a:ext cx="8301990" cy="3780536"/>
          </a:xfrm>
        </p:spPr>
        <p:txBody>
          <a:bodyPr>
            <a:normAutofit fontScale="77500" lnSpcReduction="20000"/>
          </a:bodyPr>
          <a:lstStyle/>
          <a:p>
            <a:pPr>
              <a:buFont typeface="Wingdings" charset="2"/>
              <a:buChar char="§"/>
            </a:pPr>
            <a:r>
              <a:rPr lang="en-US" dirty="0">
                <a:effectLst/>
              </a:rPr>
              <a:t>Late 2013:</a:t>
            </a:r>
          </a:p>
          <a:p>
            <a:pPr lvl="1">
              <a:buFont typeface="Wingdings" charset="2"/>
              <a:buChar char="§"/>
            </a:pPr>
            <a:r>
              <a:rPr lang="en-US" dirty="0" err="1" smtClean="0">
                <a:effectLst/>
              </a:rPr>
              <a:t>ZooKeeper</a:t>
            </a:r>
            <a:r>
              <a:rPr lang="en-US" dirty="0" smtClean="0">
                <a:effectLst/>
              </a:rPr>
              <a:t> </a:t>
            </a:r>
            <a:r>
              <a:rPr lang="en-US" dirty="0" err="1">
                <a:effectLst/>
              </a:rPr>
              <a:t>c</a:t>
            </a:r>
            <a:r>
              <a:rPr lang="en-US" dirty="0" err="1" smtClean="0">
                <a:effectLst/>
              </a:rPr>
              <a:t>onfig</a:t>
            </a:r>
            <a:r>
              <a:rPr lang="en-US" dirty="0" smtClean="0">
                <a:effectLst/>
              </a:rPr>
              <a:t>  </a:t>
            </a:r>
            <a:r>
              <a:rPr lang="en-US" dirty="0">
                <a:effectLst/>
              </a:rPr>
              <a:t>-</a:t>
            </a:r>
            <a:r>
              <a:rPr lang="en-US" dirty="0" err="1">
                <a:effectLst/>
              </a:rPr>
              <a:t>Dzookeeper.forceSync</a:t>
            </a:r>
            <a:r>
              <a:rPr lang="en-US" dirty="0">
                <a:effectLst/>
              </a:rPr>
              <a:t>=</a:t>
            </a:r>
            <a:r>
              <a:rPr lang="en-US" dirty="0" smtClean="0">
                <a:effectLst/>
              </a:rPr>
              <a:t>no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effectLst/>
              </a:rPr>
              <a:t>Storm enters </a:t>
            </a:r>
            <a:r>
              <a:rPr lang="en-US" dirty="0">
                <a:effectLst/>
              </a:rPr>
              <a:t>Apache </a:t>
            </a:r>
            <a:r>
              <a:rPr lang="en-US" dirty="0" smtClean="0">
                <a:effectLst/>
              </a:rPr>
              <a:t>Incubator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effectLst/>
              </a:rPr>
              <a:t>Early 2014: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effectLst/>
              </a:rPr>
              <a:t>250-node cluster, </a:t>
            </a:r>
            <a:r>
              <a:rPr lang="en-US" dirty="0">
                <a:effectLst/>
              </a:rPr>
              <a:t>l</a:t>
            </a:r>
            <a:r>
              <a:rPr lang="en-US" dirty="0" smtClean="0">
                <a:effectLst/>
              </a:rPr>
              <a:t>argest topology 400 workers, </a:t>
            </a:r>
            <a:r>
              <a:rPr lang="en-US" dirty="0" smtClean="0">
                <a:effectLst/>
              </a:rPr>
              <a:t>3,000 </a:t>
            </a:r>
            <a:r>
              <a:rPr lang="en-US" dirty="0" smtClean="0">
                <a:effectLst/>
              </a:rPr>
              <a:t>executors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effectLst/>
              </a:rPr>
              <a:t>June 2014: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effectLst/>
              </a:rPr>
              <a:t>STORM-376 – Compress </a:t>
            </a:r>
            <a:r>
              <a:rPr lang="en-US" dirty="0" err="1" smtClean="0">
                <a:effectLst/>
              </a:rPr>
              <a:t>ZooKeeper</a:t>
            </a:r>
            <a:r>
              <a:rPr lang="en-US" dirty="0" smtClean="0">
                <a:effectLst/>
              </a:rPr>
              <a:t> data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effectLst/>
              </a:rPr>
              <a:t>STORM-375 – Check for changes before reading data from </a:t>
            </a:r>
            <a:r>
              <a:rPr lang="en-US" dirty="0" err="1" smtClean="0">
                <a:effectLst/>
              </a:rPr>
              <a:t>ZooKeeper</a:t>
            </a:r>
            <a:endParaRPr lang="en-US" dirty="0" smtClean="0">
              <a:effectLst/>
            </a:endParaRPr>
          </a:p>
          <a:p>
            <a:pPr>
              <a:buFont typeface="Wingdings" charset="2"/>
              <a:buChar char="§"/>
            </a:pPr>
            <a:r>
              <a:rPr lang="en-US" dirty="0" smtClean="0">
                <a:effectLst/>
              </a:rPr>
              <a:t>Sep 2014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effectLst/>
              </a:rPr>
              <a:t>Storm becomes an Apache Top Level Project</a:t>
            </a:r>
          </a:p>
          <a:p>
            <a:pPr>
              <a:buFont typeface="Wingdings" charset="2"/>
              <a:buChar char="§"/>
            </a:pPr>
            <a:r>
              <a:rPr lang="en-US" dirty="0" smtClean="0">
                <a:effectLst/>
              </a:rPr>
              <a:t>Early 2015: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effectLst/>
              </a:rPr>
              <a:t>STORM-632 Better grouping for data skew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effectLst/>
              </a:rPr>
              <a:t>STORM-634 Thrift serialization for </a:t>
            </a:r>
            <a:r>
              <a:rPr lang="en-US" dirty="0" err="1" smtClean="0">
                <a:effectLst/>
              </a:rPr>
              <a:t>ZooKeeper</a:t>
            </a:r>
            <a:r>
              <a:rPr lang="en-US" dirty="0" smtClean="0">
                <a:effectLst/>
              </a:rPr>
              <a:t> data.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effectLst/>
              </a:rPr>
              <a:t>300-node cluster (</a:t>
            </a:r>
            <a:r>
              <a:rPr lang="en-US" dirty="0">
                <a:effectLst/>
              </a:rPr>
              <a:t>T</a:t>
            </a:r>
            <a:r>
              <a:rPr lang="en-US" dirty="0" smtClean="0">
                <a:effectLst/>
              </a:rPr>
              <a:t>ested 400 nodes, </a:t>
            </a:r>
            <a:r>
              <a:rPr lang="en-US" dirty="0" smtClean="0">
                <a:effectLst/>
              </a:rPr>
              <a:t>1,200 </a:t>
            </a:r>
            <a:r>
              <a:rPr lang="en-US" dirty="0">
                <a:effectLst/>
              </a:rPr>
              <a:t>theoretical maximum)</a:t>
            </a:r>
          </a:p>
          <a:p>
            <a:pPr lvl="1">
              <a:buFont typeface="Wingdings" charset="2"/>
              <a:buChar char="§"/>
            </a:pPr>
            <a:r>
              <a:rPr lang="en-US" dirty="0">
                <a:effectLst/>
              </a:rPr>
              <a:t>L</a:t>
            </a:r>
            <a:r>
              <a:rPr lang="en-US" dirty="0" smtClean="0">
                <a:effectLst/>
              </a:rPr>
              <a:t>argest </a:t>
            </a:r>
            <a:r>
              <a:rPr lang="en-US" dirty="0">
                <a:effectLst/>
              </a:rPr>
              <a:t>t</a:t>
            </a:r>
            <a:r>
              <a:rPr lang="en-US" dirty="0" smtClean="0">
                <a:effectLst/>
              </a:rPr>
              <a:t>opology </a:t>
            </a:r>
            <a:r>
              <a:rPr lang="en-US" dirty="0" smtClean="0">
                <a:effectLst/>
              </a:rPr>
              <a:t>1,500 </a:t>
            </a:r>
            <a:r>
              <a:rPr lang="en-US" dirty="0">
                <a:effectLst/>
              </a:rPr>
              <a:t>workers, </a:t>
            </a:r>
            <a:r>
              <a:rPr lang="en-US" dirty="0" smtClean="0">
                <a:effectLst/>
              </a:rPr>
              <a:t>4,000 </a:t>
            </a:r>
            <a:r>
              <a:rPr lang="en-US" dirty="0" smtClean="0">
                <a:effectLst/>
              </a:rPr>
              <a:t>executors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6733" y="4851617"/>
            <a:ext cx="3659394" cy="2314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 lnSpcReduction="10000"/>
          </a:bodyPr>
          <a:lstStyle/>
          <a:p>
            <a:r>
              <a:rPr lang="en-US" sz="1000" dirty="0"/>
              <a:t>background: http://s0.geograph.org.uk/</a:t>
            </a:r>
            <a:r>
              <a:rPr lang="en-US" sz="1000" dirty="0" err="1"/>
              <a:t>geophotos</a:t>
            </a:r>
            <a:r>
              <a:rPr lang="en-US" sz="1000" dirty="0"/>
              <a:t>/02/27/03/2270317_7653a833.jpg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051194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4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still have a ways to go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2050412540"/>
              </p:ext>
            </p:extLst>
          </p:nvPr>
        </p:nvGraphicFramePr>
        <p:xfrm>
          <a:off x="357266" y="780914"/>
          <a:ext cx="4368124" cy="4003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27779" y="2741771"/>
            <a:ext cx="2282604" cy="6822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rmAutofit fontScale="92500" lnSpcReduction="20000"/>
          </a:bodyPr>
          <a:lstStyle/>
          <a:p>
            <a:r>
              <a:rPr lang="en-US" sz="1600" b="1" dirty="0" smtClean="0"/>
              <a:t>We want to get to a </a:t>
            </a:r>
            <a:r>
              <a:rPr lang="en-US" sz="1600" b="1" dirty="0" smtClean="0"/>
              <a:t>4,000</a:t>
            </a:r>
            <a:r>
              <a:rPr lang="en-US" sz="1600" b="1" dirty="0" smtClean="0"/>
              <a:t>-node Storm cluster.</a:t>
            </a: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123052"/>
              </p:ext>
            </p:extLst>
          </p:nvPr>
        </p:nvGraphicFramePr>
        <p:xfrm>
          <a:off x="4645811" y="780914"/>
          <a:ext cx="4368124" cy="4003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826499" y="4827332"/>
            <a:ext cx="3874652" cy="2475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000" dirty="0"/>
              <a:t>background: </a:t>
            </a:r>
            <a:r>
              <a:rPr lang="pl-PL" sz="1000" dirty="0" err="1"/>
              <a:t>https</a:t>
            </a:r>
            <a:r>
              <a:rPr lang="pl-PL" sz="1000" dirty="0"/>
              <a:t>://</a:t>
            </a:r>
            <a:r>
              <a:rPr lang="pl-PL" sz="1000" dirty="0" err="1"/>
              <a:t>www.flickr.com</a:t>
            </a:r>
            <a:r>
              <a:rPr lang="pl-PL" sz="1000" dirty="0"/>
              <a:t>/</a:t>
            </a:r>
            <a:r>
              <a:rPr lang="pl-PL" sz="1000" dirty="0" err="1"/>
              <a:t>photos</a:t>
            </a:r>
            <a:r>
              <a:rPr lang="pl-PL" sz="1000" dirty="0"/>
              <a:t>/68397968@N07/14600216228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886354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8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Future and Current Work</a:t>
            </a:r>
            <a:br>
              <a:rPr lang="en-US" dirty="0" smtClean="0"/>
            </a:br>
            <a:r>
              <a:rPr lang="en-US" sz="2000" dirty="0" smtClean="0"/>
              <a:t>how we are going to get to </a:t>
            </a:r>
            <a:r>
              <a:rPr lang="en-US" sz="2000" dirty="0" smtClean="0"/>
              <a:t>4,000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511176" y="266700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endParaRPr lang="en-US" sz="16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4903407" y="4912090"/>
            <a:ext cx="3659394" cy="2314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 lnSpcReduction="10000"/>
          </a:bodyPr>
          <a:lstStyle/>
          <a:p>
            <a:r>
              <a:rPr lang="en-US" sz="1000" dirty="0"/>
              <a:t>background: </a:t>
            </a:r>
            <a:r>
              <a:rPr lang="pl-PL" sz="1000" dirty="0" err="1"/>
              <a:t>https</a:t>
            </a:r>
            <a:r>
              <a:rPr lang="pl-PL" sz="1000" dirty="0"/>
              <a:t>://</a:t>
            </a:r>
            <a:r>
              <a:rPr lang="pl-PL" sz="1000" dirty="0" err="1"/>
              <a:t>www.flickr.com</a:t>
            </a:r>
            <a:r>
              <a:rPr lang="pl-PL" sz="1000" dirty="0"/>
              <a:t>/</a:t>
            </a:r>
            <a:r>
              <a:rPr lang="pl-PL" sz="1000" dirty="0" err="1"/>
              <a:t>photos</a:t>
            </a:r>
            <a:r>
              <a:rPr lang="pl-PL" sz="1000" dirty="0"/>
              <a:t>/12567713@N00/2859921414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349491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Can’t </a:t>
            </a:r>
            <a:r>
              <a:rPr lang="en-US" dirty="0"/>
              <a:t>S</a:t>
            </a:r>
            <a:r>
              <a:rPr lang="en-US" dirty="0" smtClean="0"/>
              <a:t>torm Scale?</a:t>
            </a:r>
            <a:br>
              <a:rPr lang="en-US" dirty="0" smtClean="0"/>
            </a:br>
            <a:r>
              <a:rPr lang="en-US" sz="2000" dirty="0"/>
              <a:t>It’s all about the data.</a:t>
            </a:r>
            <a:r>
              <a:rPr lang="en-US" sz="2800" dirty="0"/>
              <a:t/>
            </a:r>
            <a:br>
              <a:rPr lang="en-US" sz="2800" dirty="0"/>
            </a:b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7343" y="1249362"/>
            <a:ext cx="7086787" cy="35004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 fontScale="85000" lnSpcReduction="20000"/>
          </a:bodyPr>
          <a:lstStyle/>
          <a:p>
            <a:pPr>
              <a:spcBef>
                <a:spcPts val="300"/>
              </a:spcBef>
            </a:pP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State Storage (</a:t>
            </a:r>
            <a:r>
              <a:rPr lang="en-US" sz="2000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ZooKeeper</a:t>
            </a: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):</a:t>
            </a:r>
          </a:p>
          <a:p>
            <a:pPr marL="342900" indent="-342900">
              <a:spcBef>
                <a:spcPts val="300"/>
              </a:spcBef>
              <a:buFont typeface="Wingdings" charset="2"/>
              <a:buChar char="§"/>
            </a:pP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Limited to disk write speed (80MB/sec typically)</a:t>
            </a:r>
          </a:p>
          <a:p>
            <a:pPr marL="342900" indent="-342900">
              <a:spcBef>
                <a:spcPts val="300"/>
              </a:spcBef>
              <a:buFont typeface="Wingdings" charset="2"/>
              <a:buChar char="§"/>
            </a:pP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Scheduling</a:t>
            </a:r>
          </a:p>
          <a:p>
            <a:pPr lvl="1">
              <a:spcBef>
                <a:spcPts val="300"/>
              </a:spcBef>
            </a:pP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O(</a:t>
            </a:r>
            <a:r>
              <a:rPr lang="en-US" sz="2000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num_execs</a:t>
            </a: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 * </a:t>
            </a:r>
            <a:r>
              <a:rPr lang="en-US" sz="2000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resched_rate</a:t>
            </a: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)</a:t>
            </a:r>
          </a:p>
          <a:p>
            <a:pPr marL="342900" indent="-342900">
              <a:spcBef>
                <a:spcPts val="300"/>
              </a:spcBef>
              <a:buFont typeface="Wingdings" charset="2"/>
              <a:buChar char="§"/>
            </a:pP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Supervisor</a:t>
            </a:r>
          </a:p>
          <a:p>
            <a:pPr lvl="1">
              <a:spcBef>
                <a:spcPts val="300"/>
              </a:spcBef>
            </a:pP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O(</a:t>
            </a:r>
            <a:r>
              <a:rPr lang="en-US" sz="2000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num_supervisors</a:t>
            </a: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 * </a:t>
            </a:r>
            <a:r>
              <a:rPr lang="en-US" sz="2000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hb_rate</a:t>
            </a: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)</a:t>
            </a:r>
          </a:p>
          <a:p>
            <a:pPr marL="342900" indent="-342900">
              <a:spcBef>
                <a:spcPts val="300"/>
              </a:spcBef>
              <a:buFont typeface="Wingdings" charset="2"/>
              <a:buChar char="§"/>
            </a:pP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Topology Metrics (</a:t>
            </a:r>
            <a:r>
              <a:rPr lang="en-US" sz="2000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w</a:t>
            </a: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orst case)</a:t>
            </a:r>
          </a:p>
          <a:p>
            <a:pPr lvl="1">
              <a:spcBef>
                <a:spcPts val="300"/>
              </a:spcBef>
            </a:pP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O(</a:t>
            </a:r>
            <a:r>
              <a:rPr lang="en-US" sz="2000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num_execs</a:t>
            </a: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 * </a:t>
            </a:r>
            <a:r>
              <a:rPr lang="en-US" sz="2000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num_comps</a:t>
            </a: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 * </a:t>
            </a:r>
            <a:r>
              <a:rPr lang="en-US" sz="2000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num_streams</a:t>
            </a: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 * </a:t>
            </a:r>
            <a:r>
              <a:rPr lang="en-US" sz="2000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hb_rate</a:t>
            </a: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)</a:t>
            </a:r>
            <a:endParaRPr lang="en-US" sz="2000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lvl="1">
              <a:spcBef>
                <a:spcPts val="300"/>
              </a:spcBef>
            </a:pPr>
            <a:endParaRPr lang="en-US" sz="2000" dirty="0" smtClean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>
              <a:spcBef>
                <a:spcPts val="300"/>
              </a:spcBef>
            </a:pP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On one 240-node Yahoo Storm cluster, </a:t>
            </a:r>
            <a:r>
              <a:rPr lang="en-US" sz="2000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ZK writes 16 MB/sec, </a:t>
            </a: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about 99.2% </a:t>
            </a:r>
            <a:r>
              <a:rPr lang="en-US" sz="2000" dirty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of that is worker </a:t>
            </a: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heartbeats</a:t>
            </a:r>
          </a:p>
          <a:p>
            <a:pPr>
              <a:spcBef>
                <a:spcPts val="300"/>
              </a:spcBef>
            </a:pPr>
            <a:endParaRPr lang="en-US" sz="2000" dirty="0" smtClean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>
              <a:spcBef>
                <a:spcPts val="300"/>
              </a:spcBef>
            </a:pP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Theoretical Limit:</a:t>
            </a:r>
            <a:endParaRPr lang="en-US" sz="2000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>
              <a:spcBef>
                <a:spcPts val="300"/>
              </a:spcBef>
            </a:pPr>
            <a:r>
              <a:rPr lang="en-US" sz="2000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80 MB/sec / 16 MB/sec * 240 nodes = 1,200 nodes</a:t>
            </a:r>
            <a:endParaRPr lang="en-US" sz="2000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>
              <a:spcBef>
                <a:spcPts val="300"/>
              </a:spcBef>
            </a:pPr>
            <a:endParaRPr lang="en-US" sz="2000" dirty="0" smtClean="0"/>
          </a:p>
        </p:txBody>
      </p:sp>
      <p:pic>
        <p:nvPicPr>
          <p:cNvPr id="4" name="Picture 3" descr="zookeeper_transpare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89" y="793862"/>
            <a:ext cx="2038116" cy="27092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5310" y="4901158"/>
            <a:ext cx="3659394" cy="2314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 lnSpcReduction="10000"/>
          </a:bodyPr>
          <a:lstStyle/>
          <a:p>
            <a:r>
              <a:rPr lang="en-US" sz="1000" dirty="0"/>
              <a:t>background: http://</a:t>
            </a:r>
            <a:r>
              <a:rPr lang="en-US" sz="1000" dirty="0" err="1"/>
              <a:t>cnx.org</a:t>
            </a:r>
            <a:r>
              <a:rPr lang="en-US" sz="1000" dirty="0"/>
              <a:t>/resources/8ab472b9b2bc2e90bb15a2a7b2182ca45a883e0f/Figure_45_07_02.jpg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846186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3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Pacemaker</a:t>
            </a:r>
            <a:br>
              <a:rPr lang="en-US" dirty="0" smtClean="0"/>
            </a:br>
            <a:r>
              <a:rPr lang="en-US" sz="2000" dirty="0" smtClean="0"/>
              <a:t>heartbeat server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287345" y="1098428"/>
            <a:ext cx="8419735" cy="1471717"/>
          </a:xfrm>
          <a:prstGeom prst="rect">
            <a:avLst/>
          </a:prstGeom>
          <a:noFill/>
          <a:ln>
            <a:noFill/>
          </a:ln>
          <a:effectLst>
            <a:glow rad="101600">
              <a:schemeClr val="bg1">
                <a:alpha val="75000"/>
              </a:schemeClr>
            </a:glow>
            <a:outerShdw blurRad="50800" dist="38100" dir="2700000" algn="tl" rotWithShape="0">
              <a:schemeClr val="bg1">
                <a:alpha val="43000"/>
              </a:schemeClr>
            </a:outerShdw>
          </a:effectLst>
        </p:spPr>
        <p:txBody>
          <a:bodyPr wrap="square" rtlCol="0">
            <a:normAutofit fontScale="77500" lnSpcReduction="20000"/>
          </a:bodyPr>
          <a:lstStyle/>
          <a:p>
            <a:r>
              <a:rPr lang="en-US" sz="2000" dirty="0" smtClean="0"/>
              <a:t>Simple Secure In-Memory Store for Worker </a:t>
            </a:r>
            <a:r>
              <a:rPr lang="en-US" sz="2000" dirty="0"/>
              <a:t>H</a:t>
            </a:r>
            <a:r>
              <a:rPr lang="en-US" sz="2000" dirty="0" smtClean="0"/>
              <a:t>eartbeats.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 smtClean="0"/>
              <a:t>Removes Disk Limitation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 smtClean="0"/>
              <a:t>Writes Scale Linearly</a:t>
            </a:r>
          </a:p>
          <a:p>
            <a:pPr lvl="1"/>
            <a:r>
              <a:rPr lang="en-US" sz="2000" dirty="0" smtClean="0"/>
              <a:t>(but nimbus still needs to read it all, ideally in 10 sec or less)</a:t>
            </a:r>
          </a:p>
          <a:p>
            <a:r>
              <a:rPr lang="en-US" sz="2000" dirty="0" smtClean="0"/>
              <a:t>240 node cluster’s complete HB state is 48MB, Gigabit is about 125 MB/s</a:t>
            </a:r>
          </a:p>
          <a:p>
            <a:endParaRPr lang="en-US" sz="2000" dirty="0"/>
          </a:p>
          <a:p>
            <a:r>
              <a:rPr lang="en-US" sz="2000" dirty="0" smtClean="0"/>
              <a:t>10 s / (48 MB  / 125 MB/s) * 240 nodes = </a:t>
            </a:r>
            <a:r>
              <a:rPr lang="en-US" sz="2000" dirty="0" smtClean="0"/>
              <a:t>6,250 </a:t>
            </a:r>
            <a:r>
              <a:rPr lang="en-US" sz="2000" dirty="0" smtClean="0"/>
              <a:t>nodes</a:t>
            </a:r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endParaRPr lang="en-US" sz="2000" dirty="0" smtClean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279731855"/>
              </p:ext>
            </p:extLst>
          </p:nvPr>
        </p:nvGraphicFramePr>
        <p:xfrm>
          <a:off x="843224" y="2450002"/>
          <a:ext cx="7165910" cy="2633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7518" y="3423499"/>
            <a:ext cx="2337107" cy="1054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en-US" sz="1600" dirty="0" smtClean="0"/>
              <a:t>Highly-connected </a:t>
            </a:r>
            <a:r>
              <a:rPr lang="en-US" sz="1600" dirty="0"/>
              <a:t>t</a:t>
            </a:r>
            <a:r>
              <a:rPr lang="en-US" sz="1600" dirty="0" smtClean="0"/>
              <a:t>opologies </a:t>
            </a:r>
            <a:r>
              <a:rPr lang="en-US" sz="1600" dirty="0"/>
              <a:t>d</a:t>
            </a:r>
            <a:r>
              <a:rPr lang="en-US" sz="1600" dirty="0" smtClean="0"/>
              <a:t>ominate data volume. </a:t>
            </a:r>
          </a:p>
          <a:p>
            <a:endParaRPr lang="en-US" sz="1600" dirty="0" smtClean="0"/>
          </a:p>
          <a:p>
            <a:r>
              <a:rPr lang="en-US" sz="1600" dirty="0" smtClean="0"/>
              <a:t>10 GigE </a:t>
            </a:r>
            <a:r>
              <a:rPr lang="en-US" sz="1600" dirty="0" smtClean="0"/>
              <a:t>helps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494048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2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Can’t </a:t>
            </a:r>
            <a:r>
              <a:rPr lang="en-US" dirty="0"/>
              <a:t>S</a:t>
            </a:r>
            <a:r>
              <a:rPr lang="en-US" dirty="0" smtClean="0"/>
              <a:t>torm Scale?</a:t>
            </a:r>
            <a:br>
              <a:rPr lang="en-US" dirty="0" smtClean="0"/>
            </a:br>
            <a:r>
              <a:rPr lang="en-US" sz="2000" dirty="0"/>
              <a:t>It’s all about the data.</a:t>
            </a:r>
            <a:r>
              <a:rPr lang="en-US" sz="2800" dirty="0"/>
              <a:t/>
            </a:r>
            <a:br>
              <a:rPr lang="en-US" sz="2800" dirty="0"/>
            </a:b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7338" y="1249362"/>
            <a:ext cx="8259552" cy="35004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 fontScale="92500" lnSpcReduction="10000"/>
          </a:bodyPr>
          <a:lstStyle/>
          <a:p>
            <a:r>
              <a:rPr lang="en-US" sz="2000" b="1" dirty="0" smtClean="0"/>
              <a:t>All raw data serialized, transferred to UI, de-serialized and aggregated per page load</a:t>
            </a:r>
          </a:p>
          <a:p>
            <a:endParaRPr lang="en-US" sz="2000" dirty="0"/>
          </a:p>
          <a:p>
            <a:r>
              <a:rPr lang="en-US" sz="2000" dirty="0" smtClean="0"/>
              <a:t>Our largest topology uses about 400 MB in memory</a:t>
            </a:r>
          </a:p>
          <a:p>
            <a:endParaRPr lang="en-US" sz="2000" dirty="0" smtClean="0"/>
          </a:p>
          <a:p>
            <a:r>
              <a:rPr lang="en-US" sz="2000" dirty="0" smtClean="0"/>
              <a:t>Aggregate </a:t>
            </a:r>
            <a:r>
              <a:rPr lang="en-US" sz="2000" dirty="0"/>
              <a:t>stats for UI/REST in Nimbus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 smtClean="0"/>
              <a:t>10</a:t>
            </a:r>
            <a:r>
              <a:rPr lang="en-US" sz="2000" dirty="0"/>
              <a:t>+ min page load to 7 seconds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b="1" dirty="0" smtClean="0"/>
              <a:t>DDOS on Nimbus for jar download</a:t>
            </a:r>
          </a:p>
          <a:p>
            <a:endParaRPr lang="en-US" sz="2000" dirty="0" smtClean="0"/>
          </a:p>
          <a:p>
            <a:r>
              <a:rPr lang="en-US" sz="2000" dirty="0"/>
              <a:t>Distributed Cache/Blob Store (STORM-411)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/>
              <a:t>Pluggable backend with HDFS support</a:t>
            </a:r>
          </a:p>
          <a:p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180554" y="4827332"/>
            <a:ext cx="3874652" cy="2475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000" dirty="0"/>
              <a:t>background: 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oregondot</a:t>
            </a:r>
            <a:r>
              <a:rPr lang="en-US" sz="1000" dirty="0"/>
              <a:t>/15799498927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416889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328695566_f6bae2fd0a_z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99" y="1792487"/>
            <a:ext cx="3509002" cy="1973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Can’t </a:t>
            </a:r>
            <a:r>
              <a:rPr lang="en-US" dirty="0"/>
              <a:t>S</a:t>
            </a:r>
            <a:r>
              <a:rPr lang="en-US" dirty="0" smtClean="0"/>
              <a:t>torm Scale?</a:t>
            </a:r>
            <a:br>
              <a:rPr lang="en-US" dirty="0" smtClean="0"/>
            </a:br>
            <a:r>
              <a:rPr lang="en-US" sz="2000" dirty="0"/>
              <a:t>It’s all about the data.</a:t>
            </a:r>
            <a:r>
              <a:rPr lang="en-US" sz="2800" dirty="0"/>
              <a:t/>
            </a:r>
            <a:br>
              <a:rPr lang="en-US" sz="2800" dirty="0"/>
            </a:b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2979" y="1209983"/>
            <a:ext cx="5743649" cy="37200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rmAutofit fontScale="92500" lnSpcReduction="20000"/>
          </a:bodyPr>
          <a:lstStyle/>
          <a:p>
            <a:r>
              <a:rPr lang="en-US" sz="2000" b="1" dirty="0" smtClean="0"/>
              <a:t>Storm round-robin </a:t>
            </a:r>
            <a:r>
              <a:rPr lang="en-US" sz="2000" b="1" dirty="0"/>
              <a:t>s</a:t>
            </a:r>
            <a:r>
              <a:rPr lang="en-US" sz="2000" b="1" dirty="0" smtClean="0"/>
              <a:t>cheduling 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/>
              <a:t>R</a:t>
            </a:r>
            <a:r>
              <a:rPr lang="en-US" sz="2000" dirty="0" smtClean="0"/>
              <a:t>-1/R % of traffic will be off rack where R is the number of racks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/>
              <a:t>N</a:t>
            </a:r>
            <a:r>
              <a:rPr lang="en-US" sz="2000" dirty="0" smtClean="0"/>
              <a:t>-1/N % of traffic will be off node where N is the number of nodes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 smtClean="0"/>
              <a:t>Does not know when resources are full (i.e. network)</a:t>
            </a:r>
          </a:p>
          <a:p>
            <a:endParaRPr lang="en-US" sz="2000" dirty="0" smtClean="0"/>
          </a:p>
          <a:p>
            <a:r>
              <a:rPr lang="en-US" sz="2000" dirty="0" smtClean="0"/>
              <a:t>Resource &amp; Network Topography Aware </a:t>
            </a:r>
            <a:r>
              <a:rPr lang="en-US" sz="2000" dirty="0" smtClean="0"/>
              <a:t>Scheduling 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b="1" dirty="0" smtClean="0"/>
              <a:t>One slow node slows the entire topology.</a:t>
            </a:r>
          </a:p>
          <a:p>
            <a:endParaRPr lang="en-US" sz="2000" dirty="0" smtClean="0"/>
          </a:p>
          <a:p>
            <a:r>
              <a:rPr lang="en-US" sz="2000" dirty="0" smtClean="0"/>
              <a:t>Load </a:t>
            </a:r>
            <a:r>
              <a:rPr lang="en-US" sz="2000" dirty="0"/>
              <a:t>Aware Routing (STORM-162)</a:t>
            </a:r>
          </a:p>
          <a:p>
            <a:r>
              <a:rPr lang="en-US" sz="2000" dirty="0"/>
              <a:t>I</a:t>
            </a:r>
            <a:r>
              <a:rPr lang="en-US" sz="2000" dirty="0" smtClean="0"/>
              <a:t>ntelligent </a:t>
            </a:r>
            <a:r>
              <a:rPr lang="en-US" sz="2000" dirty="0" smtClean="0"/>
              <a:t>network aware routing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363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this compare to…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Heron (Twitter) and Apex (</a:t>
            </a:r>
            <a:r>
              <a:rPr lang="en-US" dirty="0" err="1" smtClean="0"/>
              <a:t>DataTorrent</a:t>
            </a:r>
            <a:r>
              <a:rPr lang="en-US" dirty="0" smtClean="0"/>
              <a:t>)?</a:t>
            </a:r>
          </a:p>
          <a:p>
            <a:r>
              <a:rPr lang="en-US" dirty="0" smtClean="0"/>
              <a:t>Code not released yet (</a:t>
            </a:r>
            <a:r>
              <a:rPr lang="en-US" dirty="0" smtClean="0"/>
              <a:t>June </a:t>
            </a:r>
            <a:r>
              <a:rPr lang="en-US" dirty="0" smtClean="0"/>
              <a:t>9, 2015 at 6 am Pacific)</a:t>
            </a:r>
          </a:p>
          <a:p>
            <a:pPr lvl="1"/>
            <a:r>
              <a:rPr lang="en-US" dirty="0" smtClean="0"/>
              <a:t>So I have not seen it </a:t>
            </a:r>
            <a:endParaRPr lang="en-US" dirty="0" smtClean="0"/>
          </a:p>
          <a:p>
            <a:r>
              <a:rPr lang="en-US" dirty="0"/>
              <a:t>A</a:t>
            </a:r>
            <a:r>
              <a:rPr lang="en-US" dirty="0" smtClean="0"/>
              <a:t>nd we are not done yet either</a:t>
            </a:r>
          </a:p>
          <a:p>
            <a:r>
              <a:rPr lang="en-US" dirty="0" smtClean="0"/>
              <a:t>So, it is hard to </a:t>
            </a:r>
            <a:r>
              <a:rPr lang="en-US" dirty="0" smtClean="0"/>
              <a:t>tell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Google Cloud Dataflow?</a:t>
            </a:r>
          </a:p>
          <a:p>
            <a:r>
              <a:rPr lang="en-US" dirty="0" smtClean="0"/>
              <a:t>Open Source API, not implementation</a:t>
            </a:r>
          </a:p>
          <a:p>
            <a:r>
              <a:rPr lang="en-US" dirty="0" smtClean="0"/>
              <a:t>I have not tested it for scale</a:t>
            </a:r>
          </a:p>
          <a:p>
            <a:r>
              <a:rPr lang="en-US" dirty="0" smtClean="0"/>
              <a:t>Great stream processing concepts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3379" y="4858977"/>
            <a:ext cx="3659394" cy="2314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 lnSpcReduction="10000"/>
          </a:bodyPr>
          <a:lstStyle/>
          <a:p>
            <a:r>
              <a:rPr lang="en-US" sz="1000" dirty="0"/>
              <a:t>background: http://</a:t>
            </a:r>
            <a:r>
              <a:rPr lang="en-US" sz="1000" dirty="0" err="1"/>
              <a:t>www.publicdomainpictures.net</a:t>
            </a:r>
            <a:r>
              <a:rPr lang="en-US" sz="1000" dirty="0"/>
              <a:t>/</a:t>
            </a:r>
            <a:r>
              <a:rPr lang="en-US" sz="1000" dirty="0" err="1"/>
              <a:t>view-image.php?image</a:t>
            </a:r>
            <a:r>
              <a:rPr lang="en-US" sz="1000" dirty="0"/>
              <a:t>=38889&amp;picture=heron-2&amp;large=1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83489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3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 I’m Bobby Evans 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bobby@apache.org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16573" y="1404611"/>
            <a:ext cx="8301990" cy="3198826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§"/>
            </a:pP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Low Latency Data Processing Architect @ Yahoo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lvl="1">
              <a:buFont typeface="Wingdings" charset="2"/>
              <a:buChar char="§"/>
            </a:pP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Apache Storm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Apache Spark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Apache Kafka</a:t>
            </a:r>
          </a:p>
          <a:p>
            <a:pPr lvl="1">
              <a:buFont typeface="Wingdings" charset="2"/>
              <a:buChar char="§"/>
            </a:pP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>
              <a:buFont typeface="Wingdings" charset="2"/>
              <a:buChar char="§"/>
            </a:pP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Committer and PMC member for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lvl="1">
              <a:buFont typeface="Wingdings" charset="2"/>
              <a:buChar char="§"/>
            </a:pP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Apache Storm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Apache </a:t>
            </a:r>
            <a:r>
              <a:rPr lang="en-US" dirty="0" err="1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Hadoop</a:t>
            </a:r>
            <a:endParaRPr lang="en-US" dirty="0" smtClean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  <a:p>
            <a:pPr lvl="1">
              <a:buFont typeface="Wingdings" charset="2"/>
              <a:buChar char="§"/>
            </a:pP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Apache Spark</a:t>
            </a:r>
          </a:p>
          <a:p>
            <a:pPr lvl="1">
              <a:buFont typeface="Wingdings" charset="2"/>
              <a:buChar char="§"/>
            </a:pPr>
            <a:r>
              <a:rPr lang="en-US" dirty="0" smtClean="0"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Apache TEZ</a:t>
            </a:r>
            <a:endParaRPr lang="en-US" dirty="0"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45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Questions?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3008" y="4920831"/>
            <a:ext cx="2210992" cy="16744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 fontScale="62500" lnSpcReduction="20000"/>
          </a:bodyPr>
          <a:lstStyle/>
          <a:p>
            <a:r>
              <a:rPr lang="pl-PL" sz="1000" dirty="0" err="1">
                <a:solidFill>
                  <a:schemeClr val="bg1"/>
                </a:solidFill>
              </a:rPr>
              <a:t>https</a:t>
            </a:r>
            <a:r>
              <a:rPr lang="pl-PL" sz="1000" dirty="0">
                <a:solidFill>
                  <a:schemeClr val="bg1"/>
                </a:solidFill>
              </a:rPr>
              <a:t>://</a:t>
            </a:r>
            <a:r>
              <a:rPr lang="pl-PL" sz="1000" dirty="0" err="1">
                <a:solidFill>
                  <a:schemeClr val="bg1"/>
                </a:solidFill>
              </a:rPr>
              <a:t>www.flickr.com</a:t>
            </a:r>
            <a:r>
              <a:rPr lang="pl-PL" sz="1000" dirty="0">
                <a:solidFill>
                  <a:schemeClr val="bg1"/>
                </a:solidFill>
              </a:rPr>
              <a:t>/</a:t>
            </a:r>
            <a:r>
              <a:rPr lang="pl-PL" sz="1000" dirty="0" err="1">
                <a:solidFill>
                  <a:schemeClr val="bg1"/>
                </a:solidFill>
              </a:rPr>
              <a:t>photos</a:t>
            </a:r>
            <a:r>
              <a:rPr lang="pl-PL" sz="1000" dirty="0">
                <a:solidFill>
                  <a:schemeClr val="bg1"/>
                </a:solidFill>
              </a:rPr>
              <a:t>/51029297@N00/5275403364</a:t>
            </a:r>
            <a:endParaRPr lang="en-US" sz="1000" dirty="0" err="1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339" y="927558"/>
            <a:ext cx="2042330" cy="287478"/>
          </a:xfrm>
          <a:prstGeom prst="rect">
            <a:avLst/>
          </a:prstGeom>
          <a:noFill/>
          <a:ln>
            <a:noFill/>
          </a:ln>
        </p:spPr>
        <p:txBody>
          <a:bodyPr wrap="none" lIns="0" rtlCol="0">
            <a:normAutofit fontScale="92500" lnSpcReduction="20000"/>
          </a:bodyPr>
          <a:lstStyle/>
          <a:p>
            <a:r>
              <a:rPr lang="en-US" sz="1600" dirty="0" err="1" smtClean="0">
                <a:solidFill>
                  <a:srgbClr val="FFFFFF"/>
                </a:solidFill>
              </a:rPr>
              <a:t>bobby@apache.org</a:t>
            </a:r>
            <a:endParaRPr lang="en-US" sz="16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2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3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>
          <a:xfrm>
            <a:off x="516573" y="1006370"/>
            <a:ext cx="8301990" cy="3597067"/>
          </a:xfrm>
        </p:spPr>
        <p:txBody>
          <a:bodyPr>
            <a:normAutofit/>
          </a:bodyPr>
          <a:lstStyle/>
          <a:p>
            <a:r>
              <a:rPr lang="en-US" dirty="0" smtClean="0"/>
              <a:t>Apache Storm Architecture</a:t>
            </a:r>
          </a:p>
          <a:p>
            <a:r>
              <a:rPr lang="en-US" dirty="0" smtClean="0"/>
              <a:t>What </a:t>
            </a:r>
            <a:r>
              <a:rPr lang="en-US" dirty="0" smtClean="0"/>
              <a:t>Was </a:t>
            </a:r>
            <a:r>
              <a:rPr lang="en-US" dirty="0" smtClean="0"/>
              <a:t>Done </a:t>
            </a:r>
            <a:r>
              <a:rPr lang="en-US" dirty="0"/>
              <a:t>A</a:t>
            </a:r>
            <a:r>
              <a:rPr lang="en-US" dirty="0" smtClean="0"/>
              <a:t>lready</a:t>
            </a:r>
          </a:p>
          <a:p>
            <a:r>
              <a:rPr lang="en-US" dirty="0" smtClean="0"/>
              <a:t>Current/Future Work</a:t>
            </a:r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498964" y="4868386"/>
            <a:ext cx="3645043" cy="25159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000" dirty="0"/>
              <a:t>background: https://</a:t>
            </a:r>
            <a:r>
              <a:rPr lang="en-US" sz="1000" dirty="0" err="1"/>
              <a:t>www.flickr.com</a:t>
            </a:r>
            <a:r>
              <a:rPr lang="en-US" sz="1000" dirty="0"/>
              <a:t>/photos/</a:t>
            </a:r>
            <a:r>
              <a:rPr lang="en-US" sz="1000" dirty="0" err="1"/>
              <a:t>gsfc</a:t>
            </a:r>
            <a:r>
              <a:rPr lang="en-US" sz="1000" dirty="0"/>
              <a:t>/15072362777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047136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841"/>
            <a:ext cx="8229600" cy="607082"/>
          </a:xfrm>
        </p:spPr>
        <p:txBody>
          <a:bodyPr/>
          <a:lstStyle/>
          <a:p>
            <a:pPr algn="l"/>
            <a:r>
              <a:rPr lang="en-US" dirty="0" smtClean="0"/>
              <a:t>Storm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60788" y="879932"/>
            <a:ext cx="4559603" cy="3900714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Streams</a:t>
            </a:r>
          </a:p>
          <a:p>
            <a:pPr marL="685800" lvl="1" indent="-285750">
              <a:buFont typeface="Wingdings" charset="2"/>
              <a:buChar char="§"/>
            </a:pPr>
            <a:r>
              <a:rPr lang="en-US" dirty="0" smtClean="0"/>
              <a:t>Unbounded sequence of </a:t>
            </a:r>
            <a:r>
              <a:rPr lang="en-US" dirty="0" err="1" smtClean="0"/>
              <a:t>tuples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Spout</a:t>
            </a:r>
          </a:p>
          <a:p>
            <a:pPr marL="914400" lvl="1" indent="-514350">
              <a:buFont typeface="Wingdings" charset="2"/>
              <a:buChar char="§"/>
            </a:pPr>
            <a:r>
              <a:rPr lang="en-US" dirty="0" smtClean="0"/>
              <a:t>Source of Stream</a:t>
            </a:r>
          </a:p>
          <a:p>
            <a:pPr marL="914400" lvl="1" indent="-514350">
              <a:buFont typeface="Wingdings" charset="2"/>
              <a:buChar char="§"/>
            </a:pPr>
            <a:r>
              <a:rPr lang="en-US" dirty="0" smtClean="0"/>
              <a:t>E.g. </a:t>
            </a:r>
            <a:r>
              <a:rPr lang="en-US" dirty="0"/>
              <a:t>Read from Twitter streaming API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Bolts</a:t>
            </a:r>
          </a:p>
          <a:p>
            <a:pPr marL="914400" lvl="1" indent="-514350">
              <a:buFont typeface="Wingdings" charset="2"/>
              <a:buChar char="§"/>
            </a:pPr>
            <a:r>
              <a:rPr lang="en-US" dirty="0"/>
              <a:t>Processes input streams and produces new </a:t>
            </a:r>
            <a:r>
              <a:rPr lang="en-US" dirty="0" smtClean="0"/>
              <a:t>streams</a:t>
            </a:r>
          </a:p>
          <a:p>
            <a:pPr marL="914400" lvl="1" indent="-514350">
              <a:buFont typeface="Wingdings" charset="2"/>
              <a:buChar char="§"/>
            </a:pPr>
            <a:r>
              <a:rPr lang="en-US" dirty="0" smtClean="0"/>
              <a:t>E.g. Functions, Filters, Aggregation, Joins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Topologies</a:t>
            </a:r>
          </a:p>
          <a:p>
            <a:pPr marL="914400" lvl="1" indent="-514350">
              <a:buFont typeface="Wingdings" charset="2"/>
              <a:buChar char="§"/>
            </a:pPr>
            <a:r>
              <a:rPr lang="en-US" dirty="0"/>
              <a:t>Network of spouts and bolts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37" y="667927"/>
            <a:ext cx="6177458" cy="355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380" y="1281782"/>
            <a:ext cx="4402364" cy="1158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74" y="2563045"/>
            <a:ext cx="4422170" cy="1042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2455" y="3714389"/>
            <a:ext cx="2463499" cy="134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06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of tuples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22128" y="1006146"/>
            <a:ext cx="4953291" cy="387941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b="1" i="1" dirty="0" smtClean="0"/>
              <a:t>Shuffle </a:t>
            </a:r>
            <a:r>
              <a:rPr lang="en-US" b="1" i="1" dirty="0"/>
              <a:t>grouping</a:t>
            </a:r>
            <a:r>
              <a:rPr lang="en-US" dirty="0"/>
              <a:t>: pick a random </a:t>
            </a:r>
            <a:r>
              <a:rPr lang="en-US" dirty="0" smtClean="0"/>
              <a:t>task (but with load balancing)</a:t>
            </a:r>
          </a:p>
          <a:p>
            <a:r>
              <a:rPr lang="en-US" b="1" i="1" dirty="0" smtClean="0"/>
              <a:t>Fields </a:t>
            </a:r>
            <a:r>
              <a:rPr lang="en-US" b="1" i="1" dirty="0"/>
              <a:t>grouping</a:t>
            </a:r>
            <a:r>
              <a:rPr lang="en-US" dirty="0"/>
              <a:t>: consistent hashing on a subset of tuple </a:t>
            </a:r>
            <a:r>
              <a:rPr lang="en-US" dirty="0" smtClean="0"/>
              <a:t>fields</a:t>
            </a:r>
          </a:p>
          <a:p>
            <a:r>
              <a:rPr lang="en-US" b="1" i="1" dirty="0" smtClean="0"/>
              <a:t>All </a:t>
            </a:r>
            <a:r>
              <a:rPr lang="en-US" b="1" i="1" dirty="0"/>
              <a:t>grouping</a:t>
            </a:r>
            <a:r>
              <a:rPr lang="en-US" dirty="0"/>
              <a:t>: send to all tasks</a:t>
            </a:r>
            <a:r>
              <a:rPr lang="en-US" dirty="0" smtClean="0"/>
              <a:t> </a:t>
            </a:r>
          </a:p>
          <a:p>
            <a:r>
              <a:rPr lang="en-US" b="1" i="1" dirty="0" smtClean="0"/>
              <a:t>Global </a:t>
            </a:r>
            <a:r>
              <a:rPr lang="en-US" b="1" i="1" dirty="0"/>
              <a:t>grouping</a:t>
            </a:r>
            <a:r>
              <a:rPr lang="en-US" dirty="0"/>
              <a:t>: pick task with lowest </a:t>
            </a:r>
            <a:r>
              <a:rPr lang="en-US" dirty="0" smtClean="0"/>
              <a:t>id</a:t>
            </a:r>
          </a:p>
          <a:p>
            <a:r>
              <a:rPr lang="en-US" b="1" i="1" dirty="0" smtClean="0"/>
              <a:t>Shuffle or Local grouping</a:t>
            </a:r>
            <a:r>
              <a:rPr lang="en-US" dirty="0" smtClean="0"/>
              <a:t>: If there is a local bolt (in the same worker process) use it otherwise use shuffle</a:t>
            </a:r>
          </a:p>
          <a:p>
            <a:r>
              <a:rPr lang="en-US" b="1" dirty="0"/>
              <a:t>Partial Key grouping</a:t>
            </a:r>
            <a:r>
              <a:rPr lang="en-US" dirty="0"/>
              <a:t>: </a:t>
            </a:r>
            <a:r>
              <a:rPr lang="en-US" dirty="0" smtClean="0"/>
              <a:t>Fields grouping but with 2 choices for load balancing.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567" y="803320"/>
            <a:ext cx="3636766" cy="2060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014" y="2883714"/>
            <a:ext cx="4010710" cy="221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4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Architecture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524750" y="4162082"/>
            <a:ext cx="1375789" cy="546845"/>
          </a:xfrm>
          <a:prstGeom prst="borderCallout1">
            <a:avLst>
              <a:gd name="adj1" fmla="val -3827"/>
              <a:gd name="adj2" fmla="val 52351"/>
              <a:gd name="adj3" fmla="val -270946"/>
              <a:gd name="adj4" fmla="val 4393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 Node</a:t>
            </a:r>
            <a:endParaRPr lang="en-US" dirty="0"/>
          </a:p>
        </p:txBody>
      </p:sp>
      <p:sp>
        <p:nvSpPr>
          <p:cNvPr id="6" name="Line Callout 1 5"/>
          <p:cNvSpPr/>
          <p:nvPr/>
        </p:nvSpPr>
        <p:spPr>
          <a:xfrm>
            <a:off x="2722082" y="4162082"/>
            <a:ext cx="1529120" cy="546845"/>
          </a:xfrm>
          <a:prstGeom prst="borderCallout1">
            <a:avLst>
              <a:gd name="adj1" fmla="val -3827"/>
              <a:gd name="adj2" fmla="val 52351"/>
              <a:gd name="adj3" fmla="val -170592"/>
              <a:gd name="adj4" fmla="val 566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 Coordination</a:t>
            </a:r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7214262" y="4231024"/>
            <a:ext cx="1375789" cy="546845"/>
          </a:xfrm>
          <a:prstGeom prst="borderCallout1">
            <a:avLst>
              <a:gd name="adj1" fmla="val -3827"/>
              <a:gd name="adj2" fmla="val 52351"/>
              <a:gd name="adj3" fmla="val -121894"/>
              <a:gd name="adj4" fmla="val 486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 processes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99920" y="1089078"/>
            <a:ext cx="1245809" cy="401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8361" y="2276982"/>
            <a:ext cx="1245809" cy="401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Nimbus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988719" y="1702762"/>
            <a:ext cx="1245809" cy="1550307"/>
            <a:chOff x="3186824" y="2194153"/>
            <a:chExt cx="1245809" cy="2067076"/>
          </a:xfrm>
        </p:grpSpPr>
        <p:sp>
          <p:nvSpPr>
            <p:cNvPr id="10" name="Rectangle 9"/>
            <p:cNvSpPr/>
            <p:nvPr/>
          </p:nvSpPr>
          <p:spPr>
            <a:xfrm>
              <a:off x="3186824" y="2194153"/>
              <a:ext cx="1245809" cy="5358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Zookeeper</a:t>
              </a:r>
              <a:endParaRPr lang="en-US" sz="16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86824" y="2959781"/>
              <a:ext cx="1245809" cy="5358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Zookeeper</a:t>
              </a:r>
              <a:endParaRPr lang="en-US" sz="1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86824" y="3725410"/>
              <a:ext cx="1245809" cy="5358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Zookeeper</a:t>
              </a:r>
              <a:endParaRPr lang="en-US" sz="16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419077" y="1353513"/>
            <a:ext cx="1245809" cy="2248807"/>
            <a:chOff x="5528462" y="1417638"/>
            <a:chExt cx="1245809" cy="2998409"/>
          </a:xfrm>
        </p:grpSpPr>
        <p:sp>
          <p:nvSpPr>
            <p:cNvPr id="13" name="Rectangle 12"/>
            <p:cNvSpPr/>
            <p:nvPr/>
          </p:nvSpPr>
          <p:spPr>
            <a:xfrm>
              <a:off x="5528462" y="1417638"/>
              <a:ext cx="1245809" cy="5358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Supervisor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28462" y="2238501"/>
              <a:ext cx="1245809" cy="5358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Supervisor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28462" y="3059364"/>
              <a:ext cx="1245809" cy="5358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Supervisor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28462" y="3880228"/>
              <a:ext cx="1245809" cy="5358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Supervisor</a:t>
              </a:r>
            </a:p>
          </p:txBody>
        </p:sp>
      </p:grpSp>
      <p:sp>
        <p:nvSpPr>
          <p:cNvPr id="17" name="Left-Right Arrow 16"/>
          <p:cNvSpPr/>
          <p:nvPr/>
        </p:nvSpPr>
        <p:spPr>
          <a:xfrm>
            <a:off x="1900540" y="2255664"/>
            <a:ext cx="991809" cy="444500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>
            <a:off x="4330898" y="2255664"/>
            <a:ext cx="991809" cy="444500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99920" y="3200453"/>
            <a:ext cx="1245809" cy="401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99920" y="2584805"/>
            <a:ext cx="1245809" cy="401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099920" y="1554441"/>
            <a:ext cx="1245809" cy="401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Worker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3" idx="3"/>
            <a:endCxn id="7" idx="1"/>
          </p:cNvCxnSpPr>
          <p:nvPr/>
        </p:nvCxnSpPr>
        <p:spPr>
          <a:xfrm flipV="1">
            <a:off x="6664875" y="1290013"/>
            <a:ext cx="435034" cy="2644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3"/>
            <a:endCxn id="24" idx="1"/>
          </p:cNvCxnSpPr>
          <p:nvPr/>
        </p:nvCxnSpPr>
        <p:spPr>
          <a:xfrm>
            <a:off x="6664875" y="1554444"/>
            <a:ext cx="435034" cy="2009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3"/>
            <a:endCxn id="22" idx="1"/>
          </p:cNvCxnSpPr>
          <p:nvPr/>
        </p:nvCxnSpPr>
        <p:spPr>
          <a:xfrm>
            <a:off x="6664875" y="2785736"/>
            <a:ext cx="4350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3"/>
            <a:endCxn id="21" idx="1"/>
          </p:cNvCxnSpPr>
          <p:nvPr/>
        </p:nvCxnSpPr>
        <p:spPr>
          <a:xfrm>
            <a:off x="6664875" y="3401384"/>
            <a:ext cx="4350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ine Callout 1 35"/>
          <p:cNvSpPr/>
          <p:nvPr/>
        </p:nvSpPr>
        <p:spPr>
          <a:xfrm>
            <a:off x="5250139" y="4203379"/>
            <a:ext cx="1375789" cy="546845"/>
          </a:xfrm>
          <a:prstGeom prst="borderCallout1">
            <a:avLst>
              <a:gd name="adj1" fmla="val -3827"/>
              <a:gd name="adj2" fmla="val 52351"/>
              <a:gd name="adj3" fmla="val -109599"/>
              <a:gd name="adj4" fmla="val 5297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Launches workers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8805333" y="1188360"/>
            <a:ext cx="0" cy="22130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8345729" y="1188357"/>
            <a:ext cx="4596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345729" y="1733601"/>
            <a:ext cx="4596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8345729" y="2785736"/>
            <a:ext cx="4596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8360243" y="3379612"/>
            <a:ext cx="45961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urved Connector 3"/>
          <p:cNvCxnSpPr>
            <a:stCxn id="7" idx="0"/>
            <a:endCxn id="10" idx="0"/>
          </p:cNvCxnSpPr>
          <p:nvPr/>
        </p:nvCxnSpPr>
        <p:spPr>
          <a:xfrm rot="16200000" flipH="1" flipV="1">
            <a:off x="5360380" y="-659683"/>
            <a:ext cx="613682" cy="4111201"/>
          </a:xfrm>
          <a:prstGeom prst="curvedConnector3">
            <a:avLst>
              <a:gd name="adj1" fmla="val -68110"/>
            </a:avLst>
          </a:prstGeom>
          <a:ln w="38100" cmpd="sng">
            <a:solidFill>
              <a:srgbClr val="61399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13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34995" y="1290011"/>
            <a:ext cx="6074624" cy="3372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197440" y="1478643"/>
            <a:ext cx="1463523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</a:p>
          <a:p>
            <a:pPr algn="ctr"/>
            <a:r>
              <a:rPr lang="en-US" dirty="0" smtClean="0"/>
              <a:t>(Spout A-1)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965759" y="1478643"/>
            <a:ext cx="1463523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</a:p>
          <a:p>
            <a:pPr algn="ctr"/>
            <a:r>
              <a:rPr lang="en-US" dirty="0" smtClean="0"/>
              <a:t>(Spout </a:t>
            </a:r>
            <a:r>
              <a:rPr lang="en-US" dirty="0"/>
              <a:t>A</a:t>
            </a:r>
            <a:r>
              <a:rPr lang="en-US" dirty="0" smtClean="0"/>
              <a:t>-</a:t>
            </a:r>
            <a:r>
              <a:rPr lang="en-US" dirty="0"/>
              <a:t>5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734077" y="1478643"/>
            <a:ext cx="1463523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</a:p>
          <a:p>
            <a:pPr algn="ctr"/>
            <a:r>
              <a:rPr lang="en-US" dirty="0" smtClean="0"/>
              <a:t>(Spout </a:t>
            </a:r>
            <a:r>
              <a:rPr lang="en-US" dirty="0"/>
              <a:t>A</a:t>
            </a:r>
            <a:r>
              <a:rPr lang="en-US" dirty="0" smtClean="0"/>
              <a:t>-</a:t>
            </a:r>
            <a:r>
              <a:rPr lang="en-US" dirty="0"/>
              <a:t>9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197440" y="3479802"/>
            <a:ext cx="1463523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</a:p>
          <a:p>
            <a:pPr algn="ctr"/>
            <a:r>
              <a:rPr lang="en-US" dirty="0" smtClean="0"/>
              <a:t>(Bolt </a:t>
            </a:r>
            <a:r>
              <a:rPr lang="en-US" dirty="0"/>
              <a:t>B</a:t>
            </a:r>
            <a:r>
              <a:rPr lang="en-US" dirty="0" smtClean="0"/>
              <a:t>-</a:t>
            </a:r>
            <a:r>
              <a:rPr lang="en-US" dirty="0"/>
              <a:t>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965759" y="3479802"/>
            <a:ext cx="1463523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Workers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734077" y="3479802"/>
            <a:ext cx="1463523" cy="798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Task</a:t>
            </a:r>
          </a:p>
          <a:p>
            <a:pPr algn="ctr"/>
            <a:r>
              <a:rPr lang="en-US" dirty="0" smtClean="0"/>
              <a:t>(Acker)</a:t>
            </a:r>
            <a:endParaRPr lang="en-US" dirty="0"/>
          </a:p>
        </p:txBody>
      </p:sp>
      <p:sp>
        <p:nvSpPr>
          <p:cNvPr id="50" name="Up-Down Arrow 49"/>
          <p:cNvSpPr/>
          <p:nvPr/>
        </p:nvSpPr>
        <p:spPr>
          <a:xfrm>
            <a:off x="1790104" y="2322288"/>
            <a:ext cx="266095" cy="34017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-Down Arrow 50"/>
          <p:cNvSpPr/>
          <p:nvPr/>
        </p:nvSpPr>
        <p:spPr>
          <a:xfrm>
            <a:off x="3526980" y="2322288"/>
            <a:ext cx="266095" cy="34017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Up-Down Arrow 51"/>
          <p:cNvSpPr/>
          <p:nvPr/>
        </p:nvSpPr>
        <p:spPr>
          <a:xfrm>
            <a:off x="5329164" y="2322288"/>
            <a:ext cx="266095" cy="34017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Up-Down Arrow 52"/>
          <p:cNvSpPr/>
          <p:nvPr/>
        </p:nvSpPr>
        <p:spPr>
          <a:xfrm>
            <a:off x="1790104" y="3057072"/>
            <a:ext cx="266095" cy="34017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-Down Arrow 53"/>
          <p:cNvSpPr/>
          <p:nvPr/>
        </p:nvSpPr>
        <p:spPr>
          <a:xfrm>
            <a:off x="3526980" y="3057072"/>
            <a:ext cx="266095" cy="34017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Up-Down Arrow 54"/>
          <p:cNvSpPr/>
          <p:nvPr/>
        </p:nvSpPr>
        <p:spPr>
          <a:xfrm>
            <a:off x="5329164" y="3057072"/>
            <a:ext cx="266095" cy="34017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29485" y="2706964"/>
            <a:ext cx="5125039" cy="3070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Routing</a:t>
            </a:r>
          </a:p>
        </p:txBody>
      </p:sp>
      <p:sp>
        <p:nvSpPr>
          <p:cNvPr id="21" name="Up-Down Arrow 20"/>
          <p:cNvSpPr/>
          <p:nvPr/>
        </p:nvSpPr>
        <p:spPr>
          <a:xfrm>
            <a:off x="3546329" y="4299616"/>
            <a:ext cx="266095" cy="34017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1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Current State</a:t>
            </a:r>
            <a:br>
              <a:rPr lang="en-US" dirty="0" smtClean="0"/>
            </a:br>
            <a:r>
              <a:rPr lang="en-US" sz="2000" dirty="0" smtClean="0"/>
              <a:t>what was done already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511176" y="2667000"/>
            <a:ext cx="914400" cy="6858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endParaRPr lang="en-US" sz="1600" dirty="0" err="1" smtClean="0"/>
          </a:p>
        </p:txBody>
      </p:sp>
      <p:sp>
        <p:nvSpPr>
          <p:cNvPr id="4" name="TextBox 3"/>
          <p:cNvSpPr txBox="1"/>
          <p:nvPr/>
        </p:nvSpPr>
        <p:spPr>
          <a:xfrm>
            <a:off x="5367111" y="4827332"/>
            <a:ext cx="3709620" cy="2475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/>
          </a:bodyPr>
          <a:lstStyle/>
          <a:p>
            <a:r>
              <a:rPr lang="en-US" sz="1000" dirty="0"/>
              <a:t>background: https://</a:t>
            </a:r>
            <a:r>
              <a:rPr lang="en-US" sz="1000" dirty="0" err="1"/>
              <a:t>www.flickr.com</a:t>
            </a:r>
            <a:r>
              <a:rPr lang="en-US" sz="1000" dirty="0"/>
              <a:t>/photos/maf04/14392794749 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722997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>
            <a:alphaModFix amt="3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Largest Topology Growth at Yahoo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9921478-9A63-450E-8942-C240FE31B1C1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8"/>
            <p:extLst>
              <p:ext uri="{D42A27DB-BD31-4B8C-83A1-F6EECF244321}">
                <p14:modId xmlns:p14="http://schemas.microsoft.com/office/powerpoint/2010/main" val="4269777183"/>
              </p:ext>
            </p:extLst>
          </p:nvPr>
        </p:nvGraphicFramePr>
        <p:xfrm>
          <a:off x="505786" y="780914"/>
          <a:ext cx="8302625" cy="4003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09886" y="4867909"/>
            <a:ext cx="4383314" cy="23204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normAutofit lnSpcReduction="10000"/>
          </a:bodyPr>
          <a:lstStyle/>
          <a:p>
            <a:r>
              <a:rPr lang="pl-PL" sz="1000" dirty="0" err="1" smtClean="0"/>
              <a:t>background</a:t>
            </a:r>
            <a:r>
              <a:rPr lang="pl-PL" sz="1000" dirty="0" smtClean="0"/>
              <a:t>: </a:t>
            </a:r>
            <a:r>
              <a:rPr lang="pl-PL" sz="1000" dirty="0" err="1" smtClean="0"/>
              <a:t>https</a:t>
            </a:r>
            <a:r>
              <a:rPr lang="pl-PL" sz="1000" dirty="0"/>
              <a:t>://</a:t>
            </a:r>
            <a:r>
              <a:rPr lang="pl-PL" sz="1000" dirty="0" err="1"/>
              <a:t>www.flickr.com</a:t>
            </a:r>
            <a:r>
              <a:rPr lang="pl-PL" sz="1000" dirty="0"/>
              <a:t>/</a:t>
            </a:r>
            <a:r>
              <a:rPr lang="pl-PL" sz="1000" dirty="0" err="1"/>
              <a:t>photos</a:t>
            </a:r>
            <a:r>
              <a:rPr lang="pl-PL" sz="1000" dirty="0"/>
              <a:t>/68942208@N02/16242761551</a:t>
            </a:r>
            <a:endParaRPr lang="en-US" sz="1000" dirty="0" err="1" smtClean="0"/>
          </a:p>
        </p:txBody>
      </p:sp>
    </p:spTree>
    <p:extLst>
      <p:ext uri="{BB962C8B-B14F-4D97-AF65-F5344CB8AC3E}">
        <p14:creationId xmlns:p14="http://schemas.microsoft.com/office/powerpoint/2010/main" val="238876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Yahoo White Template">
  <a:themeElements>
    <a:clrScheme name="Yahoo 1309 1">
      <a:dk1>
        <a:sysClr val="windowText" lastClr="000000"/>
      </a:dk1>
      <a:lt1>
        <a:sysClr val="window" lastClr="FFFFFF"/>
      </a:lt1>
      <a:dk2>
        <a:srgbClr val="7F7F7F"/>
      </a:dk2>
      <a:lt2>
        <a:srgbClr val="FFFFFF"/>
      </a:lt2>
      <a:accent1>
        <a:srgbClr val="400090"/>
      </a:accent1>
      <a:accent2>
        <a:srgbClr val="0000FF"/>
      </a:accent2>
      <a:accent3>
        <a:srgbClr val="7A00A7"/>
      </a:accent3>
      <a:accent4>
        <a:srgbClr val="7300FF"/>
      </a:accent4>
      <a:accent5>
        <a:srgbClr val="0082FF"/>
      </a:accent5>
      <a:accent6>
        <a:srgbClr val="9600FF"/>
      </a:accent6>
      <a:hlink>
        <a:srgbClr val="400090"/>
      </a:hlink>
      <a:folHlink>
        <a:srgbClr val="7A00A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rgbClr val="000000"/>
          </a:solidFill>
        </a:ln>
      </a:spPr>
      <a:bodyPr rtlCol="0" anchor="t">
        <a:normAutofit/>
      </a:bodyPr>
      <a:lstStyle>
        <a:defPPr>
          <a:defRPr sz="16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>
        <a:norm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Yahoo! 4">
  <a:themeElements>
    <a:clrScheme name="Yahoo 1302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6E329D"/>
      </a:accent1>
      <a:accent2>
        <a:srgbClr val="EC53A0"/>
      </a:accent2>
      <a:accent3>
        <a:srgbClr val="F19824"/>
      </a:accent3>
      <a:accent4>
        <a:srgbClr val="A7CC25"/>
      </a:accent4>
      <a:accent5>
        <a:srgbClr val="32A7A1"/>
      </a:accent5>
      <a:accent6>
        <a:srgbClr val="2D9EC0"/>
      </a:accent6>
      <a:hlink>
        <a:srgbClr val="456FAC"/>
      </a:hlink>
      <a:folHlink>
        <a:srgbClr val="BC3A9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rgbClr val="000000"/>
          </a:solidFill>
        </a:ln>
      </a:spPr>
      <a:bodyPr rtlCol="0" anchor="t">
        <a:normAutofit/>
      </a:bodyPr>
      <a:lstStyle>
        <a:defPPr>
          <a:defRPr sz="16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>
        <a:normAutofit/>
      </a:bodyPr>
      <a:lstStyle>
        <a:defPPr>
          <a:defRPr sz="1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Yahoo! 4">
  <a:themeElements>
    <a:clrScheme name="Yahoo 1302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6E329D"/>
      </a:accent1>
      <a:accent2>
        <a:srgbClr val="EC53A0"/>
      </a:accent2>
      <a:accent3>
        <a:srgbClr val="F19824"/>
      </a:accent3>
      <a:accent4>
        <a:srgbClr val="A7CC25"/>
      </a:accent4>
      <a:accent5>
        <a:srgbClr val="32A7A1"/>
      </a:accent5>
      <a:accent6>
        <a:srgbClr val="2D9EC0"/>
      </a:accent6>
      <a:hlink>
        <a:srgbClr val="456FAC"/>
      </a:hlink>
      <a:folHlink>
        <a:srgbClr val="BC3A9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rgbClr val="000000"/>
          </a:solidFill>
        </a:ln>
      </a:spPr>
      <a:bodyPr rtlCol="0" anchor="t">
        <a:normAutofit/>
      </a:bodyPr>
      <a:lstStyle>
        <a:defPPr>
          <a:defRPr sz="16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>
        <a:normAutofit/>
      </a:bodyPr>
      <a:lstStyle>
        <a:defPPr>
          <a:defRPr sz="160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2_Yahoo! 4">
  <a:themeElements>
    <a:clrScheme name="Yahoo 1302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6E329D"/>
      </a:accent1>
      <a:accent2>
        <a:srgbClr val="EC53A0"/>
      </a:accent2>
      <a:accent3>
        <a:srgbClr val="F19824"/>
      </a:accent3>
      <a:accent4>
        <a:srgbClr val="A7CC25"/>
      </a:accent4>
      <a:accent5>
        <a:srgbClr val="32A7A1"/>
      </a:accent5>
      <a:accent6>
        <a:srgbClr val="2D9EC0"/>
      </a:accent6>
      <a:hlink>
        <a:srgbClr val="456FAC"/>
      </a:hlink>
      <a:folHlink>
        <a:srgbClr val="BC3A9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rgbClr val="000000"/>
          </a:solidFill>
        </a:ln>
      </a:spPr>
      <a:bodyPr rtlCol="0" anchor="t">
        <a:normAutofit/>
      </a:bodyPr>
      <a:lstStyle>
        <a:defPPr>
          <a:defRPr sz="16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>
        <a:normAutofit/>
      </a:bodyPr>
      <a:lstStyle>
        <a:defPPr>
          <a:defRPr sz="1600" dirty="0" err="1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Yahoo White Template.pptx</Template>
  <TotalTime>3866</TotalTime>
  <Words>1062</Words>
  <Application>Microsoft Macintosh PowerPoint</Application>
  <PresentationFormat>On-screen Show (16:9)</PresentationFormat>
  <Paragraphs>196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Yahoo White Template</vt:lpstr>
      <vt:lpstr>Yahoo! 4</vt:lpstr>
      <vt:lpstr>1_Yahoo! 4</vt:lpstr>
      <vt:lpstr>2_Yahoo! 4</vt:lpstr>
      <vt:lpstr>From Gust To Tempest: Scaling Storm</vt:lpstr>
      <vt:lpstr>Hi I’m Bobby Evans  bobby@apache.org</vt:lpstr>
      <vt:lpstr>Agenda</vt:lpstr>
      <vt:lpstr>Storm Concepts</vt:lpstr>
      <vt:lpstr>Routing of tuples</vt:lpstr>
      <vt:lpstr>Storm Architecture</vt:lpstr>
      <vt:lpstr>Worker</vt:lpstr>
      <vt:lpstr>Current State what was done already</vt:lpstr>
      <vt:lpstr>Largest Topology Growth at Yahoo</vt:lpstr>
      <vt:lpstr>Cluster Growth at Yahoo</vt:lpstr>
      <vt:lpstr>In the Beginning…</vt:lpstr>
      <vt:lpstr>So Far…</vt:lpstr>
      <vt:lpstr>We still have a ways to go</vt:lpstr>
      <vt:lpstr>Future and Current Work how we are going to get to 4,000</vt:lpstr>
      <vt:lpstr>Why Can’t Storm Scale? It’s all about the data. </vt:lpstr>
      <vt:lpstr>Pacemaker heartbeat server</vt:lpstr>
      <vt:lpstr>Why Can’t Storm Scale? It’s all about the data. </vt:lpstr>
      <vt:lpstr>Why Can’t Storm Scale? It’s all about the data. </vt:lpstr>
      <vt:lpstr>How does this compare to…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Yahoo! Presentation Template</dc:title>
  <dc:creator>Preferred Customer</dc:creator>
  <cp:lastModifiedBy>Bobby Evans</cp:lastModifiedBy>
  <cp:revision>277</cp:revision>
  <dcterms:created xsi:type="dcterms:W3CDTF">2013-02-14T02:48:35Z</dcterms:created>
  <dcterms:modified xsi:type="dcterms:W3CDTF">2015-06-09T13:36:05Z</dcterms:modified>
</cp:coreProperties>
</file>